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Raleway"/>
      <p:regular r:id="rId42"/>
      <p:bold r:id="rId43"/>
      <p:italic r:id="rId44"/>
      <p:boldItalic r:id="rId45"/>
    </p:embeddedFont>
    <p:embeddedFont>
      <p:font typeface="Caveat"/>
      <p:regular r:id="rId46"/>
      <p:bold r:id="rId47"/>
    </p:embeddedFont>
    <p:embeddedFont>
      <p:font typeface="Lato"/>
      <p:regular r:id="rId48"/>
      <p:bold r:id="rId49"/>
      <p:italic r:id="rId50"/>
      <p:boldItalic r:id="rId51"/>
    </p:embeddedFont>
    <p:embeddedFont>
      <p:font typeface="Lato Light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Raleway-regular.fntdata"/><Relationship Id="rId41" Type="http://schemas.openxmlformats.org/officeDocument/2006/relationships/slide" Target="slides/slide36.xml"/><Relationship Id="rId44" Type="http://schemas.openxmlformats.org/officeDocument/2006/relationships/font" Target="fonts/Raleway-italic.fntdata"/><Relationship Id="rId43" Type="http://schemas.openxmlformats.org/officeDocument/2006/relationships/font" Target="fonts/Raleway-bold.fntdata"/><Relationship Id="rId46" Type="http://schemas.openxmlformats.org/officeDocument/2006/relationships/font" Target="fonts/Caveat-regular.fntdata"/><Relationship Id="rId45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regular.fntdata"/><Relationship Id="rId47" Type="http://schemas.openxmlformats.org/officeDocument/2006/relationships/font" Target="fonts/Caveat-bold.fntdata"/><Relationship Id="rId49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53" Type="http://schemas.openxmlformats.org/officeDocument/2006/relationships/font" Target="fonts/LatoLight-bold.fntdata"/><Relationship Id="rId52" Type="http://schemas.openxmlformats.org/officeDocument/2006/relationships/font" Target="fonts/LatoLight-regular.fntdata"/><Relationship Id="rId11" Type="http://schemas.openxmlformats.org/officeDocument/2006/relationships/slide" Target="slides/slide6.xml"/><Relationship Id="rId55" Type="http://schemas.openxmlformats.org/officeDocument/2006/relationships/font" Target="fonts/LatoLight-boldItalic.fntdata"/><Relationship Id="rId10" Type="http://schemas.openxmlformats.org/officeDocument/2006/relationships/slide" Target="slides/slide5.xml"/><Relationship Id="rId54" Type="http://schemas.openxmlformats.org/officeDocument/2006/relationships/font" Target="fonts/LatoLigh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485bfcf8a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485bfcf8a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5734e8865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5734e8865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5734e8865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5734e8865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5734e88658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5734e88658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5734e88658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5734e88658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562bce0ea7_1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562bce0ea7_1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5734e88658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5734e88658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5734e88658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5734e88658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5734e88658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5734e88658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562bce0ea7_1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562bce0ea7_1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5734e88658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5734e88658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562bce0ea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562bce0ea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5734e88658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5734e88658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5734e88658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5734e88658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5734e88658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5734e88658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5734e88658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25734e88658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5734e88658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5734e88658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5734e88658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5734e88658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5734e88658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5734e88658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5734e88658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5734e88658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5734e88658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5734e88658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5734e88658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25734e88658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562bce0ea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562bce0ea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5734e88658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5734e88658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5734e88658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5734e88658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5734e88658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5734e88658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5734e88658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25734e88658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5734e88658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25734e88658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5734e88658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25734e88658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4855ec88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4855ec88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62bce0ea7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562bce0ea7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562bce0ea7_1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562bce0ea7_1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562bce0ea7_1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562bce0ea7_1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62bce0ea7_1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562bce0ea7_1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5734e8865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5734e8865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734e88658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734e88658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DFE8E9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2B7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152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rgbClr val="152733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DFE8E9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F2B705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rgbClr val="DFE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2B7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152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rgbClr val="DFE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2B7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152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rgbClr val="DFE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2B7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152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rgbClr val="DFE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2B7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152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15273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DFE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2B7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1527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rgbClr val="DFE8E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hyperlink" Target="https://thenounproject.com/icon/open-eye-5855275/" TargetMode="External"/><Relationship Id="rId6" Type="http://schemas.openxmlformats.org/officeDocument/2006/relationships/hyperlink" Target="https://thenounproject.com/icon/closed-eye-4416863/" TargetMode="External"/><Relationship Id="rId7" Type="http://schemas.openxmlformats.org/officeDocument/2006/relationships/hyperlink" Target="https://thenounproject.com" TargetMode="External"/><Relationship Id="rId8" Type="http://schemas.openxmlformats.org/officeDocument/2006/relationships/hyperlink" Target="https://creativecommons.org/licenses/by/3.0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hyperlink" Target="https://github.com/aim-rsf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hyperlink" Target="https://github.com/desktop/desktop/issues/5893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thenounproject.com/icon/documentation-3159052/" TargetMode="External"/><Relationship Id="rId4" Type="http://schemas.openxmlformats.org/officeDocument/2006/relationships/hyperlink" Target="https://thenounproject.com" TargetMode="External"/><Relationship Id="rId5" Type="http://schemas.openxmlformats.org/officeDocument/2006/relationships/hyperlink" Target="https://creativecommons.org/licenses/by/3.0/" TargetMode="External"/><Relationship Id="rId6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1" Type="http://schemas.openxmlformats.org/officeDocument/2006/relationships/hyperlink" Target="https://thenounproject.com/icon/contract-law-2802641/" TargetMode="External"/><Relationship Id="rId10" Type="http://schemas.openxmlformats.org/officeDocument/2006/relationships/hyperlink" Target="https://thenounproject.com/icon/reuse-4838063/" TargetMode="External"/><Relationship Id="rId13" Type="http://schemas.openxmlformats.org/officeDocument/2006/relationships/hyperlink" Target="https://creativecommons.org/licenses/by/3.0/" TargetMode="External"/><Relationship Id="rId12" Type="http://schemas.openxmlformats.org/officeDocument/2006/relationships/hyperlink" Target="https://thenounproject.com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hyperlink" Target="https://thenounproject.com/icon/puzzle-4275515/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20.png"/><Relationship Id="rId7" Type="http://schemas.openxmlformats.org/officeDocument/2006/relationships/hyperlink" Target="https://thenounproject.com/icon/document-5853495/" TargetMode="External"/><Relationship Id="rId8" Type="http://schemas.openxmlformats.org/officeDocument/2006/relationships/hyperlink" Target="https://thenounproject.com/icon/document-5853495/" TargetMode="External"/></Relationships>
</file>

<file path=ppt/slides/_rels/slide23.xml.rels><?xml version="1.0" encoding="UTF-8" standalone="yes"?><Relationships xmlns="http://schemas.openxmlformats.org/package/2006/relationships"><Relationship Id="rId11" Type="http://schemas.openxmlformats.org/officeDocument/2006/relationships/hyperlink" Target="https://thenounproject.com" TargetMode="External"/><Relationship Id="rId10" Type="http://schemas.openxmlformats.org/officeDocument/2006/relationships/hyperlink" Target="https://thenounproject.com/icon/contract-law-2802641/" TargetMode="External"/><Relationship Id="rId12" Type="http://schemas.openxmlformats.org/officeDocument/2006/relationships/hyperlink" Target="https://creativecommons.org/licenses/by/3.0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hyperlink" Target="https://thenounproject.com/icon/reuse-4838063/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20.png"/><Relationship Id="rId7" Type="http://schemas.openxmlformats.org/officeDocument/2006/relationships/hyperlink" Target="https://thenounproject.com/icon/document-5853495/" TargetMode="External"/><Relationship Id="rId8" Type="http://schemas.openxmlformats.org/officeDocument/2006/relationships/hyperlink" Target="https://thenounproject.com/icon/puzzle-4275515/" TargetMode="External"/></Relationships>
</file>

<file path=ppt/slides/_rels/slide24.xml.rels><?xml version="1.0" encoding="UTF-8" standalone="yes"?><Relationships xmlns="http://schemas.openxmlformats.org/package/2006/relationships"><Relationship Id="rId11" Type="http://schemas.openxmlformats.org/officeDocument/2006/relationships/hyperlink" Target="https://thenounproject.com" TargetMode="External"/><Relationship Id="rId10" Type="http://schemas.openxmlformats.org/officeDocument/2006/relationships/hyperlink" Target="https://thenounproject.com/icon/contract-law-2802641/" TargetMode="External"/><Relationship Id="rId12" Type="http://schemas.openxmlformats.org/officeDocument/2006/relationships/hyperlink" Target="https://creativecommons.org/licenses/by/3.0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hyperlink" Target="https://thenounproject.com/icon/reuse-4838063/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20.png"/><Relationship Id="rId7" Type="http://schemas.openxmlformats.org/officeDocument/2006/relationships/hyperlink" Target="https://thenounproject.com/icon/document-5853495/" TargetMode="External"/><Relationship Id="rId8" Type="http://schemas.openxmlformats.org/officeDocument/2006/relationships/hyperlink" Target="https://thenounproject.com/icon/puzzle-4275515/" TargetMode="External"/></Relationships>
</file>

<file path=ppt/slides/_rels/slide25.xml.rels><?xml version="1.0" encoding="UTF-8" standalone="yes"?><Relationships xmlns="http://schemas.openxmlformats.org/package/2006/relationships"><Relationship Id="rId11" Type="http://schemas.openxmlformats.org/officeDocument/2006/relationships/hyperlink" Target="https://thenounproject.com" TargetMode="External"/><Relationship Id="rId10" Type="http://schemas.openxmlformats.org/officeDocument/2006/relationships/hyperlink" Target="https://thenounproject.com/icon/contract-law-2802641/" TargetMode="External"/><Relationship Id="rId12" Type="http://schemas.openxmlformats.org/officeDocument/2006/relationships/hyperlink" Target="https://creativecommons.org/licenses/by/3.0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hyperlink" Target="https://thenounproject.com/icon/reuse-4838063/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20.png"/><Relationship Id="rId7" Type="http://schemas.openxmlformats.org/officeDocument/2006/relationships/hyperlink" Target="https://thenounproject.com/icon/document-5853495/" TargetMode="External"/><Relationship Id="rId8" Type="http://schemas.openxmlformats.org/officeDocument/2006/relationships/hyperlink" Target="https://thenounproject.com/icon/puzzle-4275515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1" Type="http://schemas.openxmlformats.org/officeDocument/2006/relationships/hyperlink" Target="https://thenounproject.com" TargetMode="External"/><Relationship Id="rId10" Type="http://schemas.openxmlformats.org/officeDocument/2006/relationships/hyperlink" Target="https://thenounproject.com/icon/contract-law-2802641/" TargetMode="External"/><Relationship Id="rId12" Type="http://schemas.openxmlformats.org/officeDocument/2006/relationships/hyperlink" Target="https://creativecommons.org/licenses/by/3.0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hyperlink" Target="https://thenounproject.com/icon/reuse-4838063/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20.png"/><Relationship Id="rId7" Type="http://schemas.openxmlformats.org/officeDocument/2006/relationships/hyperlink" Target="https://thenounproject.com/icon/document-5853495/" TargetMode="External"/><Relationship Id="rId8" Type="http://schemas.openxmlformats.org/officeDocument/2006/relationships/hyperlink" Target="https://thenounproject.com/icon/puzzle-4275515/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allcontributors.org/" TargetMode="External"/><Relationship Id="rId4" Type="http://schemas.openxmlformats.org/officeDocument/2006/relationships/image" Target="../media/image23.png"/><Relationship Id="rId5" Type="http://schemas.openxmlformats.org/officeDocument/2006/relationships/hyperlink" Target="https://allcontributors.org/" TargetMode="External"/><Relationship Id="rId6" Type="http://schemas.openxmlformats.org/officeDocument/2006/relationships/hyperlink" Target="https://github.com/aim-rsf/Synthetic-Data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Relationship Id="rId4" Type="http://schemas.openxmlformats.org/officeDocument/2006/relationships/hyperlink" Target="https://thenounproject.com/icon/coding-5823700/" TargetMode="External"/><Relationship Id="rId5" Type="http://schemas.openxmlformats.org/officeDocument/2006/relationships/hyperlink" Target="https://thenounproject.com" TargetMode="External"/><Relationship Id="rId6" Type="http://schemas.openxmlformats.org/officeDocument/2006/relationships/hyperlink" Target="https://creativecommons.org/licenses/by/3.0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ithub.com/aim-rsf/training/tree/main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thenounproject.com/icon/open-source-4339284/" TargetMode="External"/><Relationship Id="rId4" Type="http://schemas.openxmlformats.org/officeDocument/2006/relationships/hyperlink" Target="https://thenounproject.com" TargetMode="External"/><Relationship Id="rId5" Type="http://schemas.openxmlformats.org/officeDocument/2006/relationships/hyperlink" Target="https://creativecommons.org/licenses/by/3.0/" TargetMode="External"/><Relationship Id="rId6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opensource.com/resources/what-open-source" TargetMode="External"/><Relationship Id="rId4" Type="http://schemas.openxmlformats.org/officeDocument/2006/relationships/hyperlink" Target="https://opensource.com" TargetMode="External"/><Relationship Id="rId5" Type="http://schemas.openxmlformats.org/officeDocument/2006/relationships/hyperlink" Target="https://opensource.org/osd/" TargetMode="External"/><Relationship Id="rId6" Type="http://schemas.openxmlformats.org/officeDocument/2006/relationships/hyperlink" Target="https://opensource.org" TargetMode="External"/><Relationship Id="rId7" Type="http://schemas.openxmlformats.org/officeDocument/2006/relationships/hyperlink" Target="https://the-turing-way.netlify.app/reproducible-research/open/open-source.html?highlight=open%20source" TargetMode="External"/><Relationship Id="rId8" Type="http://schemas.openxmlformats.org/officeDocument/2006/relationships/hyperlink" Target="https://the-turing-way.start.page/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png"/><Relationship Id="rId4" Type="http://schemas.openxmlformats.org/officeDocument/2006/relationships/hyperlink" Target="https://hacktoberfest.com/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thenounproject.com/icon/collaboration-2909353/" TargetMode="External"/><Relationship Id="rId4" Type="http://schemas.openxmlformats.org/officeDocument/2006/relationships/hyperlink" Target="https://thenounproject.com" TargetMode="External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henounproject.com/icon/coding-5823700/" TargetMode="External"/><Relationship Id="rId4" Type="http://schemas.openxmlformats.org/officeDocument/2006/relationships/hyperlink" Target="https://thenounproject.com" TargetMode="External"/><Relationship Id="rId5" Type="http://schemas.openxmlformats.org/officeDocument/2006/relationships/hyperlink" Target="https://creativecommons.org/licenses/by/3.0/" TargetMode="External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6491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Collaborating with others on GitHub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Eirini Zormpa, 5 July 2023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0000" y="4230000"/>
            <a:ext cx="3099300" cy="7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collaborate?</a:t>
            </a: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754750" y="1865300"/>
            <a:ext cx="3554400" cy="2920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2"/>
          <p:cNvSpPr txBox="1"/>
          <p:nvPr/>
        </p:nvSpPr>
        <p:spPr>
          <a:xfrm>
            <a:off x="958050" y="2074975"/>
            <a:ext cx="2127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If you have access </a:t>
            </a:r>
            <a:endParaRPr b="1" sz="1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8" name="Google Shape;198;p22"/>
          <p:cNvSpPr txBox="1"/>
          <p:nvPr/>
        </p:nvSpPr>
        <p:spPr>
          <a:xfrm>
            <a:off x="5149050" y="2074975"/>
            <a:ext cx="258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If you don’t have access</a:t>
            </a:r>
            <a:endParaRPr b="1" sz="1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958050" y="2523275"/>
            <a:ext cx="3232800" cy="20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The only person that, by default, can make changes to a personal repository is the person that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created it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The repo owner can add collaborators, who can contribute directly by committing to main, or by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creating a branch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 and submitting a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pull request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4876800" y="1865300"/>
            <a:ext cx="3554400" cy="2920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2"/>
          <p:cNvSpPr txBox="1"/>
          <p:nvPr/>
        </p:nvSpPr>
        <p:spPr>
          <a:xfrm>
            <a:off x="5080200" y="2523275"/>
            <a:ext cx="3232800" cy="20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If you have not been added as a collaborator, you can make a copy of the repo, called a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fork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, into you own account.</a:t>
            </a:r>
            <a:endParaRPr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You can then suggest the changes to the original (upstream) repo through a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pull request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22"/>
          <p:cNvSpPr txBox="1"/>
          <p:nvPr/>
        </p:nvSpPr>
        <p:spPr>
          <a:xfrm>
            <a:off x="5080200" y="2074975"/>
            <a:ext cx="2127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If you don’t have access </a:t>
            </a:r>
            <a:endParaRPr b="1" sz="1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3" name="Google Shape;203;p22"/>
          <p:cNvPicPr preferRelativeResize="0"/>
          <p:nvPr/>
        </p:nvPicPr>
        <p:blipFill rotWithShape="1">
          <a:blip r:embed="rId3">
            <a:alphaModFix/>
          </a:blip>
          <a:srcRect b="22863" l="0" r="0" t="0"/>
          <a:stretch/>
        </p:blipFill>
        <p:spPr>
          <a:xfrm>
            <a:off x="3182175" y="2162975"/>
            <a:ext cx="384900" cy="29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2"/>
          <p:cNvPicPr preferRelativeResize="0"/>
          <p:nvPr/>
        </p:nvPicPr>
        <p:blipFill rotWithShape="1">
          <a:blip r:embed="rId4">
            <a:alphaModFix/>
          </a:blip>
          <a:srcRect b="22863" l="0" r="0" t="0"/>
          <a:stretch/>
        </p:blipFill>
        <p:spPr>
          <a:xfrm>
            <a:off x="2700150" y="2118975"/>
            <a:ext cx="384900" cy="29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2"/>
          <p:cNvPicPr preferRelativeResize="0"/>
          <p:nvPr/>
        </p:nvPicPr>
        <p:blipFill rotWithShape="1">
          <a:blip r:embed="rId4">
            <a:alphaModFix/>
          </a:blip>
          <a:srcRect b="22863" l="0" r="0" t="0"/>
          <a:stretch/>
        </p:blipFill>
        <p:spPr>
          <a:xfrm>
            <a:off x="7207200" y="2118975"/>
            <a:ext cx="384900" cy="29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5"/>
              </a:rPr>
              <a:t>open eye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verry 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poernomo,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6"/>
              </a:rPr>
              <a:t>closed eye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</a:t>
            </a:r>
            <a:r>
              <a:rPr lang="en-GB" sz="1100">
                <a:solidFill>
                  <a:srgbClr val="152733"/>
                </a:solidFill>
              </a:rPr>
              <a:t>Виталий Плут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8339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2" name="Google Shape;212;p23"/>
          <p:cNvCxnSpPr/>
          <p:nvPr/>
        </p:nvCxnSpPr>
        <p:spPr>
          <a:xfrm>
            <a:off x="4714000" y="4381100"/>
            <a:ext cx="783900" cy="0"/>
          </a:xfrm>
          <a:prstGeom prst="straightConnector1">
            <a:avLst/>
          </a:prstGeom>
          <a:noFill/>
          <a:ln cap="flat" cmpd="sng" w="9525">
            <a:solidFill>
              <a:srgbClr val="F2B70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3" name="Google Shape;213;p23"/>
          <p:cNvSpPr/>
          <p:nvPr/>
        </p:nvSpPr>
        <p:spPr>
          <a:xfrm>
            <a:off x="5916625" y="504675"/>
            <a:ext cx="783900" cy="300600"/>
          </a:xfrm>
          <a:prstGeom prst="roundRect">
            <a:avLst>
              <a:gd fmla="val 16667" name="adj"/>
            </a:avLst>
          </a:prstGeom>
          <a:solidFill>
            <a:srgbClr val="F2B705">
              <a:alpha val="436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925525" y="1537575"/>
            <a:ext cx="2263800" cy="300600"/>
          </a:xfrm>
          <a:prstGeom prst="roundRect">
            <a:avLst>
              <a:gd fmla="val 16667" name="adj"/>
            </a:avLst>
          </a:prstGeom>
          <a:solidFill>
            <a:srgbClr val="F2B705">
              <a:alpha val="436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/>
          <p:nvPr/>
        </p:nvSpPr>
        <p:spPr>
          <a:xfrm>
            <a:off x="58500" y="109950"/>
            <a:ext cx="5452500" cy="2920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4"/>
          <p:cNvSpPr txBox="1"/>
          <p:nvPr/>
        </p:nvSpPr>
        <p:spPr>
          <a:xfrm>
            <a:off x="851175" y="4176700"/>
            <a:ext cx="2553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Slide is intentionally overwhelming </a:t>
            </a:r>
            <a:br>
              <a:rPr lang="en-GB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&amp; horrible to look at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21" name="Google Shape;22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975" y="4259650"/>
            <a:ext cx="619200" cy="61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2" name="Google Shape;222;p24"/>
          <p:cNvGrpSpPr/>
          <p:nvPr/>
        </p:nvGrpSpPr>
        <p:grpSpPr>
          <a:xfrm>
            <a:off x="272621" y="698833"/>
            <a:ext cx="4940830" cy="2135392"/>
            <a:chOff x="272621" y="89233"/>
            <a:chExt cx="4940830" cy="2135392"/>
          </a:xfrm>
        </p:grpSpPr>
        <p:pic>
          <p:nvPicPr>
            <p:cNvPr id="223" name="Google Shape;22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2425" y="268899"/>
              <a:ext cx="1791120" cy="64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24"/>
            <p:cNvPicPr preferRelativeResize="0"/>
            <p:nvPr/>
          </p:nvPicPr>
          <p:blipFill rotWithShape="1">
            <a:blip r:embed="rId4">
              <a:alphaModFix/>
            </a:blip>
            <a:srcRect b="0" l="34313" r="33263" t="0"/>
            <a:stretch/>
          </p:blipFill>
          <p:spPr>
            <a:xfrm>
              <a:off x="992520" y="1272713"/>
              <a:ext cx="580750" cy="64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5" name="Google Shape;225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0233" y="1227927"/>
              <a:ext cx="337162" cy="33716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6" name="Google Shape;226;p24"/>
            <p:cNvCxnSpPr/>
            <p:nvPr/>
          </p:nvCxnSpPr>
          <p:spPr>
            <a:xfrm>
              <a:off x="867929" y="635301"/>
              <a:ext cx="170100" cy="1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27" name="Google Shape;227;p24"/>
            <p:cNvCxnSpPr/>
            <p:nvPr/>
          </p:nvCxnSpPr>
          <p:spPr>
            <a:xfrm>
              <a:off x="1525292" y="635301"/>
              <a:ext cx="170100" cy="1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28" name="Google Shape;228;p24"/>
            <p:cNvCxnSpPr/>
            <p:nvPr/>
          </p:nvCxnSpPr>
          <p:spPr>
            <a:xfrm>
              <a:off x="1617804" y="1607220"/>
              <a:ext cx="170100" cy="1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229" name="Google Shape;229;p24"/>
            <p:cNvGrpSpPr/>
            <p:nvPr/>
          </p:nvGrpSpPr>
          <p:grpSpPr>
            <a:xfrm>
              <a:off x="3576201" y="89233"/>
              <a:ext cx="890421" cy="917819"/>
              <a:chOff x="7290498" y="992550"/>
              <a:chExt cx="1635300" cy="1685617"/>
            </a:xfrm>
          </p:grpSpPr>
          <p:sp>
            <p:nvSpPr>
              <p:cNvPr id="230" name="Google Shape;230;p24"/>
              <p:cNvSpPr txBox="1"/>
              <p:nvPr/>
            </p:nvSpPr>
            <p:spPr>
              <a:xfrm>
                <a:off x="7290498" y="2112967"/>
                <a:ext cx="1635300" cy="56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Person 1, 2 &amp; 3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pic>
            <p:nvPicPr>
              <p:cNvPr id="231" name="Google Shape;231;p24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7486175" y="992550"/>
                <a:ext cx="1219200" cy="1219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32" name="Google Shape;232;p24"/>
            <p:cNvPicPr preferRelativeResize="0"/>
            <p:nvPr/>
          </p:nvPicPr>
          <p:blipFill rotWithShape="1">
            <a:blip r:embed="rId4">
              <a:alphaModFix/>
            </a:blip>
            <a:srcRect b="0" l="34313" r="33263" t="0"/>
            <a:stretch/>
          </p:blipFill>
          <p:spPr>
            <a:xfrm>
              <a:off x="3622725" y="1125150"/>
              <a:ext cx="783875" cy="875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3" name="Google Shape;233;p24"/>
            <p:cNvSpPr txBox="1"/>
            <p:nvPr/>
          </p:nvSpPr>
          <p:spPr>
            <a:xfrm>
              <a:off x="3324363" y="1033200"/>
              <a:ext cx="13776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latin typeface="Raleway"/>
                  <a:ea typeface="Raleway"/>
                  <a:cs typeface="Raleway"/>
                  <a:sym typeface="Raleway"/>
                </a:rPr>
                <a:t>Meta-document</a:t>
              </a:r>
              <a:endParaRPr sz="800">
                <a:latin typeface="Raleway"/>
                <a:ea typeface="Raleway"/>
                <a:cs typeface="Raleway"/>
                <a:sym typeface="Raleway"/>
              </a:endParaRPr>
            </a:p>
          </p:txBody>
        </p:sp>
        <p:cxnSp>
          <p:nvCxnSpPr>
            <p:cNvPr id="234" name="Google Shape;234;p24"/>
            <p:cNvCxnSpPr/>
            <p:nvPr/>
          </p:nvCxnSpPr>
          <p:spPr>
            <a:xfrm rot="10800000">
              <a:off x="1650084" y="725588"/>
              <a:ext cx="155700" cy="689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35" name="Google Shape;235;p24"/>
            <p:cNvCxnSpPr/>
            <p:nvPr/>
          </p:nvCxnSpPr>
          <p:spPr>
            <a:xfrm flipH="1">
              <a:off x="1297760" y="1085694"/>
              <a:ext cx="300" cy="171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236" name="Google Shape;236;p24"/>
            <p:cNvGrpSpPr/>
            <p:nvPr/>
          </p:nvGrpSpPr>
          <p:grpSpPr>
            <a:xfrm>
              <a:off x="1832345" y="1451616"/>
              <a:ext cx="361149" cy="466854"/>
              <a:chOff x="3055925" y="2591300"/>
              <a:chExt cx="663268" cy="857400"/>
            </a:xfrm>
          </p:grpSpPr>
          <p:pic>
            <p:nvPicPr>
              <p:cNvPr id="237" name="Google Shape;237;p24"/>
              <p:cNvPicPr preferRelativeResize="0"/>
              <p:nvPr/>
            </p:nvPicPr>
            <p:blipFill rotWithShape="1">
              <a:blip r:embed="rId4">
                <a:alphaModFix/>
              </a:blip>
              <a:srcRect b="0" l="34313" r="33263" t="0"/>
              <a:stretch/>
            </p:blipFill>
            <p:spPr>
              <a:xfrm>
                <a:off x="3360725" y="3048500"/>
                <a:ext cx="358468" cy="400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8" name="Google Shape;238;p24"/>
              <p:cNvPicPr preferRelativeResize="0"/>
              <p:nvPr/>
            </p:nvPicPr>
            <p:blipFill rotWithShape="1">
              <a:blip r:embed="rId4">
                <a:alphaModFix/>
              </a:blip>
              <a:srcRect b="0" l="34313" r="33263" t="0"/>
              <a:stretch/>
            </p:blipFill>
            <p:spPr>
              <a:xfrm>
                <a:off x="3055925" y="2591300"/>
                <a:ext cx="358468" cy="400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Diagram of a confusing collaborative project, where one person is working on multiple versions of a file, including creating a version with a new feature. Person 2 wants to test this new feature, person 3 wants to give feedback but not directly on the documents and everyone tries to create a &quot;meta-document&quot; that captures the project history, the next steps, resources, and bug. Person 4 wants to contribute to this bit!" id="239" name="Google Shape;239;p24" title="Confusing collaborative project"/>
              <p:cNvPicPr preferRelativeResize="0"/>
              <p:nvPr/>
            </p:nvPicPr>
            <p:blipFill rotWithShape="1">
              <a:blip r:embed="rId4">
                <a:alphaModFix/>
              </a:blip>
              <a:srcRect b="0" l="34313" r="33263" t="0"/>
              <a:stretch/>
            </p:blipFill>
            <p:spPr>
              <a:xfrm>
                <a:off x="3208325" y="2743700"/>
                <a:ext cx="358468" cy="400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40" name="Google Shape;240;p24"/>
            <p:cNvSpPr/>
            <p:nvPr/>
          </p:nvSpPr>
          <p:spPr>
            <a:xfrm>
              <a:off x="1635678" y="89251"/>
              <a:ext cx="903906" cy="480958"/>
            </a:xfrm>
            <a:custGeom>
              <a:rect b="b" l="l" r="r" t="t"/>
              <a:pathLst>
                <a:path extrusionOk="0" h="38270" w="80778">
                  <a:moveTo>
                    <a:pt x="0" y="38270"/>
                  </a:moveTo>
                  <a:cubicBezTo>
                    <a:pt x="2975" y="32022"/>
                    <a:pt x="4388" y="5022"/>
                    <a:pt x="17851" y="782"/>
                  </a:cubicBezTo>
                  <a:cubicBezTo>
                    <a:pt x="31314" y="-3458"/>
                    <a:pt x="70290" y="10823"/>
                    <a:pt x="80778" y="1283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sp>
        <p:pic>
          <p:nvPicPr>
            <p:cNvPr id="241" name="Google Shape;241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509764" y="165141"/>
              <a:ext cx="275823" cy="2758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2" name="Google Shape;242;p24"/>
            <p:cNvSpPr txBox="1"/>
            <p:nvPr/>
          </p:nvSpPr>
          <p:spPr>
            <a:xfrm>
              <a:off x="2342884" y="439175"/>
              <a:ext cx="6924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latin typeface="Raleway"/>
                  <a:ea typeface="Raleway"/>
                  <a:cs typeface="Raleway"/>
                  <a:sym typeface="Raleway"/>
                </a:rPr>
                <a:t>Person 3</a:t>
              </a:r>
              <a:endParaRPr sz="800">
                <a:latin typeface="Raleway"/>
                <a:ea typeface="Raleway"/>
                <a:cs typeface="Raleway"/>
                <a:sym typeface="Raleway"/>
              </a:endParaRPr>
            </a:p>
          </p:txBody>
        </p:sp>
        <p:pic>
          <p:nvPicPr>
            <p:cNvPr id="243" name="Google Shape;243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74779" y="1270208"/>
              <a:ext cx="337162" cy="3371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4" name="Google Shape;244;p24"/>
            <p:cNvSpPr txBox="1"/>
            <p:nvPr/>
          </p:nvSpPr>
          <p:spPr>
            <a:xfrm>
              <a:off x="4594251" y="1534625"/>
              <a:ext cx="6192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latin typeface="Raleway"/>
                  <a:ea typeface="Raleway"/>
                  <a:cs typeface="Raleway"/>
                  <a:sym typeface="Raleway"/>
                </a:rPr>
                <a:t>Person 4</a:t>
              </a:r>
              <a:endParaRPr sz="800">
                <a:latin typeface="Raleway"/>
                <a:ea typeface="Raleway"/>
                <a:cs typeface="Raleway"/>
                <a:sym typeface="Raleway"/>
              </a:endParaRPr>
            </a:p>
          </p:txBody>
        </p:sp>
        <p:cxnSp>
          <p:nvCxnSpPr>
            <p:cNvPr id="245" name="Google Shape;245;p24"/>
            <p:cNvCxnSpPr>
              <a:stCxn id="244" idx="1"/>
            </p:cNvCxnSpPr>
            <p:nvPr/>
          </p:nvCxnSpPr>
          <p:spPr>
            <a:xfrm rot="10800000">
              <a:off x="4246851" y="1537325"/>
              <a:ext cx="347400" cy="151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46" name="Google Shape;246;p24"/>
            <p:cNvSpPr txBox="1"/>
            <p:nvPr/>
          </p:nvSpPr>
          <p:spPr>
            <a:xfrm>
              <a:off x="272621" y="1609025"/>
              <a:ext cx="6924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latin typeface="Raleway"/>
                  <a:ea typeface="Raleway"/>
                  <a:cs typeface="Raleway"/>
                  <a:sym typeface="Raleway"/>
                </a:rPr>
                <a:t>Person 1</a:t>
              </a:r>
              <a:endParaRPr sz="800"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247" name="Google Shape;247;p24"/>
            <p:cNvGrpSpPr/>
            <p:nvPr/>
          </p:nvGrpSpPr>
          <p:grpSpPr>
            <a:xfrm>
              <a:off x="2181105" y="1139754"/>
              <a:ext cx="767941" cy="748469"/>
              <a:chOff x="3696439" y="2018550"/>
              <a:chExt cx="1410361" cy="1374598"/>
            </a:xfrm>
          </p:grpSpPr>
          <p:pic>
            <p:nvPicPr>
              <p:cNvPr id="248" name="Google Shape;248;p2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600250" y="2886598"/>
                <a:ext cx="506550" cy="50655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49" name="Google Shape;249;p24"/>
              <p:cNvGrpSpPr/>
              <p:nvPr/>
            </p:nvGrpSpPr>
            <p:grpSpPr>
              <a:xfrm>
                <a:off x="3696439" y="2018550"/>
                <a:ext cx="1320266" cy="821775"/>
                <a:chOff x="3696439" y="2018550"/>
                <a:chExt cx="1320266" cy="821775"/>
              </a:xfrm>
            </p:grpSpPr>
            <p:pic>
              <p:nvPicPr>
                <p:cNvPr id="250" name="Google Shape;250;p24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34313" r="33263" t="0"/>
                <a:stretch/>
              </p:blipFill>
              <p:spPr>
                <a:xfrm>
                  <a:off x="4505837" y="201855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251" name="Google Shape;251;p24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34313" r="33263" t="0"/>
                <a:stretch/>
              </p:blipFill>
              <p:spPr>
                <a:xfrm>
                  <a:off x="4658237" y="217095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252" name="Google Shape;252;p24"/>
                <p:cNvCxnSpPr/>
                <p:nvPr/>
              </p:nvCxnSpPr>
              <p:spPr>
                <a:xfrm flipH="1" rot="10800000">
                  <a:off x="3696439" y="2588325"/>
                  <a:ext cx="844500" cy="2520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triangle"/>
                  <a:tailEnd len="med" w="med" type="triangle"/>
                </a:ln>
              </p:spPr>
            </p:cxnSp>
          </p:grpSp>
        </p:grpSp>
        <p:sp>
          <p:nvSpPr>
            <p:cNvPr id="253" name="Google Shape;253;p24"/>
            <p:cNvSpPr txBox="1"/>
            <p:nvPr/>
          </p:nvSpPr>
          <p:spPr>
            <a:xfrm>
              <a:off x="2452584" y="1916825"/>
              <a:ext cx="6924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latin typeface="Raleway"/>
                  <a:ea typeface="Raleway"/>
                  <a:cs typeface="Raleway"/>
                  <a:sym typeface="Raleway"/>
                </a:rPr>
                <a:t>Person 2</a:t>
              </a:r>
              <a:endParaRPr sz="800"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54" name="Google Shape;254;p24"/>
          <p:cNvSpPr txBox="1"/>
          <p:nvPr/>
        </p:nvSpPr>
        <p:spPr>
          <a:xfrm>
            <a:off x="272625" y="298625"/>
            <a:ext cx="125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Raleway"/>
                <a:ea typeface="Raleway"/>
                <a:cs typeface="Raleway"/>
                <a:sym typeface="Raleway"/>
              </a:rPr>
              <a:t>Repository 1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55" name="Google Shape;255;p24"/>
          <p:cNvGrpSpPr/>
          <p:nvPr/>
        </p:nvGrpSpPr>
        <p:grpSpPr>
          <a:xfrm>
            <a:off x="3558250" y="2109525"/>
            <a:ext cx="5452500" cy="2920800"/>
            <a:chOff x="3558250" y="2109525"/>
            <a:chExt cx="5452500" cy="2920800"/>
          </a:xfrm>
        </p:grpSpPr>
        <p:sp>
          <p:nvSpPr>
            <p:cNvPr id="256" name="Google Shape;256;p24"/>
            <p:cNvSpPr/>
            <p:nvPr/>
          </p:nvSpPr>
          <p:spPr>
            <a:xfrm>
              <a:off x="3558250" y="2109525"/>
              <a:ext cx="5452500" cy="2920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9525">
              <a:solidFill>
                <a:srgbClr val="F2B70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7" name="Google Shape;257;p24"/>
            <p:cNvGrpSpPr/>
            <p:nvPr/>
          </p:nvGrpSpPr>
          <p:grpSpPr>
            <a:xfrm>
              <a:off x="3772371" y="2698408"/>
              <a:ext cx="4940830" cy="2135392"/>
              <a:chOff x="272621" y="89233"/>
              <a:chExt cx="4940830" cy="2135392"/>
            </a:xfrm>
          </p:grpSpPr>
          <p:pic>
            <p:nvPicPr>
              <p:cNvPr id="258" name="Google Shape;258;p2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02425" y="268899"/>
                <a:ext cx="1791120" cy="6483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9" name="Google Shape;259;p24"/>
              <p:cNvPicPr preferRelativeResize="0"/>
              <p:nvPr/>
            </p:nvPicPr>
            <p:blipFill rotWithShape="1">
              <a:blip r:embed="rId4">
                <a:alphaModFix/>
              </a:blip>
              <a:srcRect b="0" l="34313" r="33263" t="0"/>
              <a:stretch/>
            </p:blipFill>
            <p:spPr>
              <a:xfrm>
                <a:off x="992520" y="1272713"/>
                <a:ext cx="580750" cy="6483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0" name="Google Shape;260;p2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50233" y="1227927"/>
                <a:ext cx="337162" cy="337162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261" name="Google Shape;261;p24"/>
              <p:cNvCxnSpPr/>
              <p:nvPr/>
            </p:nvCxnSpPr>
            <p:spPr>
              <a:xfrm>
                <a:off x="867929" y="635301"/>
                <a:ext cx="170100" cy="1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262" name="Google Shape;262;p24"/>
              <p:cNvCxnSpPr/>
              <p:nvPr/>
            </p:nvCxnSpPr>
            <p:spPr>
              <a:xfrm>
                <a:off x="1525292" y="635301"/>
                <a:ext cx="170100" cy="1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263" name="Google Shape;263;p24"/>
              <p:cNvCxnSpPr/>
              <p:nvPr/>
            </p:nvCxnSpPr>
            <p:spPr>
              <a:xfrm>
                <a:off x="1617804" y="1607220"/>
                <a:ext cx="170100" cy="1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grpSp>
            <p:nvGrpSpPr>
              <p:cNvPr id="264" name="Google Shape;264;p24"/>
              <p:cNvGrpSpPr/>
              <p:nvPr/>
            </p:nvGrpSpPr>
            <p:grpSpPr>
              <a:xfrm>
                <a:off x="3576201" y="89233"/>
                <a:ext cx="890421" cy="917819"/>
                <a:chOff x="7290498" y="992550"/>
                <a:chExt cx="1635300" cy="1685617"/>
              </a:xfrm>
            </p:grpSpPr>
            <p:sp>
              <p:nvSpPr>
                <p:cNvPr id="265" name="Google Shape;265;p24"/>
                <p:cNvSpPr txBox="1"/>
                <p:nvPr/>
              </p:nvSpPr>
              <p:spPr>
                <a:xfrm>
                  <a:off x="7290498" y="2112967"/>
                  <a:ext cx="1635300" cy="565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GB" sz="800">
                      <a:latin typeface="Raleway"/>
                      <a:ea typeface="Raleway"/>
                      <a:cs typeface="Raleway"/>
                      <a:sym typeface="Raleway"/>
                    </a:rPr>
                    <a:t>Person 1, 2 &amp; 3</a:t>
                  </a:r>
                  <a:endParaRPr sz="800"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pic>
              <p:nvPicPr>
                <p:cNvPr id="266" name="Google Shape;266;p24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7486175" y="992550"/>
                  <a:ext cx="1219200" cy="1219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267" name="Google Shape;267;p24"/>
              <p:cNvPicPr preferRelativeResize="0"/>
              <p:nvPr/>
            </p:nvPicPr>
            <p:blipFill rotWithShape="1">
              <a:blip r:embed="rId4">
                <a:alphaModFix/>
              </a:blip>
              <a:srcRect b="0" l="34313" r="33263" t="0"/>
              <a:stretch/>
            </p:blipFill>
            <p:spPr>
              <a:xfrm>
                <a:off x="3622725" y="1125150"/>
                <a:ext cx="783875" cy="87512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68" name="Google Shape;268;p24"/>
              <p:cNvSpPr txBox="1"/>
              <p:nvPr/>
            </p:nvSpPr>
            <p:spPr>
              <a:xfrm>
                <a:off x="3324363" y="1033200"/>
                <a:ext cx="13776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Meta-document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cxnSp>
            <p:nvCxnSpPr>
              <p:cNvPr id="269" name="Google Shape;269;p24"/>
              <p:cNvCxnSpPr/>
              <p:nvPr/>
            </p:nvCxnSpPr>
            <p:spPr>
              <a:xfrm rot="10800000">
                <a:off x="1650084" y="725588"/>
                <a:ext cx="155700" cy="68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270" name="Google Shape;270;p24"/>
              <p:cNvCxnSpPr/>
              <p:nvPr/>
            </p:nvCxnSpPr>
            <p:spPr>
              <a:xfrm flipH="1">
                <a:off x="1297760" y="1085694"/>
                <a:ext cx="300" cy="17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grpSp>
            <p:nvGrpSpPr>
              <p:cNvPr id="271" name="Google Shape;271;p24"/>
              <p:cNvGrpSpPr/>
              <p:nvPr/>
            </p:nvGrpSpPr>
            <p:grpSpPr>
              <a:xfrm>
                <a:off x="1832345" y="1451616"/>
                <a:ext cx="361149" cy="466854"/>
                <a:chOff x="3055925" y="2591300"/>
                <a:chExt cx="663268" cy="857400"/>
              </a:xfrm>
            </p:grpSpPr>
            <p:pic>
              <p:nvPicPr>
                <p:cNvPr id="272" name="Google Shape;272;p24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34313" r="33263" t="0"/>
                <a:stretch/>
              </p:blipFill>
              <p:spPr>
                <a:xfrm>
                  <a:off x="3360725" y="304850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273" name="Google Shape;273;p24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34313" r="33263" t="0"/>
                <a:stretch/>
              </p:blipFill>
              <p:spPr>
                <a:xfrm>
                  <a:off x="3055925" y="259130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descr="Diagram of a confusing collaborative project, where one person is working on multiple versions of a file, including creating a version with a new feature. Person 2 wants to test this new feature, person 3 wants to give feedback but not directly on the documents and everyone tries to create a &quot;meta-document&quot; that captures the project history, the next steps, resources, and bug. Person 4 wants to contribute to this bit!" id="274" name="Google Shape;274;p24" title="Confusing collaborative project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34313" r="33263" t="0"/>
                <a:stretch/>
              </p:blipFill>
              <p:spPr>
                <a:xfrm>
                  <a:off x="3208325" y="274370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275" name="Google Shape;275;p24"/>
              <p:cNvSpPr/>
              <p:nvPr/>
            </p:nvSpPr>
            <p:spPr>
              <a:xfrm>
                <a:off x="1635678" y="89251"/>
                <a:ext cx="903906" cy="480958"/>
              </a:xfrm>
              <a:custGeom>
                <a:rect b="b" l="l" r="r" t="t"/>
                <a:pathLst>
                  <a:path extrusionOk="0" h="38270" w="80778">
                    <a:moveTo>
                      <a:pt x="0" y="38270"/>
                    </a:moveTo>
                    <a:cubicBezTo>
                      <a:pt x="2975" y="32022"/>
                      <a:pt x="4388" y="5022"/>
                      <a:pt x="17851" y="782"/>
                    </a:cubicBezTo>
                    <a:cubicBezTo>
                      <a:pt x="31314" y="-3458"/>
                      <a:pt x="70290" y="10823"/>
                      <a:pt x="80778" y="1283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triangle"/>
                <a:tailEnd len="med" w="med" type="none"/>
              </a:ln>
            </p:spPr>
          </p:sp>
          <p:pic>
            <p:nvPicPr>
              <p:cNvPr id="276" name="Google Shape;276;p2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509764" y="165141"/>
                <a:ext cx="275823" cy="27582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77" name="Google Shape;277;p24"/>
              <p:cNvSpPr txBox="1"/>
              <p:nvPr/>
            </p:nvSpPr>
            <p:spPr>
              <a:xfrm>
                <a:off x="2342884" y="439175"/>
                <a:ext cx="6924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Person 3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pic>
            <p:nvPicPr>
              <p:cNvPr id="278" name="Google Shape;278;p2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674779" y="1270208"/>
                <a:ext cx="337162" cy="33716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79" name="Google Shape;279;p24"/>
              <p:cNvSpPr txBox="1"/>
              <p:nvPr/>
            </p:nvSpPr>
            <p:spPr>
              <a:xfrm>
                <a:off x="4594251" y="1534625"/>
                <a:ext cx="6192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Person 4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cxnSp>
            <p:nvCxnSpPr>
              <p:cNvPr id="280" name="Google Shape;280;p24"/>
              <p:cNvCxnSpPr>
                <a:stCxn id="279" idx="1"/>
              </p:cNvCxnSpPr>
              <p:nvPr/>
            </p:nvCxnSpPr>
            <p:spPr>
              <a:xfrm rot="10800000">
                <a:off x="4246851" y="1537325"/>
                <a:ext cx="347400" cy="15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281" name="Google Shape;281;p24"/>
              <p:cNvSpPr txBox="1"/>
              <p:nvPr/>
            </p:nvSpPr>
            <p:spPr>
              <a:xfrm>
                <a:off x="272621" y="1609025"/>
                <a:ext cx="6924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Person 1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grpSp>
            <p:nvGrpSpPr>
              <p:cNvPr id="282" name="Google Shape;282;p24"/>
              <p:cNvGrpSpPr/>
              <p:nvPr/>
            </p:nvGrpSpPr>
            <p:grpSpPr>
              <a:xfrm>
                <a:off x="2181105" y="1139754"/>
                <a:ext cx="767941" cy="748469"/>
                <a:chOff x="3696439" y="2018550"/>
                <a:chExt cx="1410361" cy="1374598"/>
              </a:xfrm>
            </p:grpSpPr>
            <p:pic>
              <p:nvPicPr>
                <p:cNvPr id="283" name="Google Shape;283;p24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4600250" y="2886598"/>
                  <a:ext cx="506550" cy="5065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284" name="Google Shape;284;p24"/>
                <p:cNvGrpSpPr/>
                <p:nvPr/>
              </p:nvGrpSpPr>
              <p:grpSpPr>
                <a:xfrm>
                  <a:off x="3696439" y="2018550"/>
                  <a:ext cx="1320266" cy="821775"/>
                  <a:chOff x="3696439" y="2018550"/>
                  <a:chExt cx="1320266" cy="821775"/>
                </a:xfrm>
              </p:grpSpPr>
              <p:pic>
                <p:nvPicPr>
                  <p:cNvPr id="285" name="Google Shape;285;p24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0" l="34313" r="33263" t="0"/>
                  <a:stretch/>
                </p:blipFill>
                <p:spPr>
                  <a:xfrm>
                    <a:off x="4505837" y="2018550"/>
                    <a:ext cx="358468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286" name="Google Shape;286;p24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0" l="34313" r="33263" t="0"/>
                  <a:stretch/>
                </p:blipFill>
                <p:spPr>
                  <a:xfrm>
                    <a:off x="4658237" y="2170950"/>
                    <a:ext cx="358468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cxnSp>
                <p:nvCxnSpPr>
                  <p:cNvPr id="287" name="Google Shape;287;p24"/>
                  <p:cNvCxnSpPr/>
                  <p:nvPr/>
                </p:nvCxnSpPr>
                <p:spPr>
                  <a:xfrm flipH="1" rot="10800000">
                    <a:off x="3696439" y="2588325"/>
                    <a:ext cx="844500" cy="2520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triangle"/>
                    <a:tailEnd len="med" w="med" type="triangle"/>
                  </a:ln>
                </p:spPr>
              </p:cxnSp>
            </p:grpSp>
          </p:grpSp>
          <p:sp>
            <p:nvSpPr>
              <p:cNvPr id="288" name="Google Shape;288;p24"/>
              <p:cNvSpPr txBox="1"/>
              <p:nvPr/>
            </p:nvSpPr>
            <p:spPr>
              <a:xfrm>
                <a:off x="2452584" y="1916825"/>
                <a:ext cx="6924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Person 2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sp>
          <p:nvSpPr>
            <p:cNvPr id="289" name="Google Shape;289;p24"/>
            <p:cNvSpPr txBox="1"/>
            <p:nvPr/>
          </p:nvSpPr>
          <p:spPr>
            <a:xfrm>
              <a:off x="3772375" y="2298200"/>
              <a:ext cx="2627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Raleway"/>
                  <a:ea typeface="Raleway"/>
                  <a:cs typeface="Raleway"/>
                  <a:sym typeface="Raleway"/>
                </a:rPr>
                <a:t>Repository 2</a:t>
              </a:r>
              <a:endParaRPr b="1"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90" name="Google Shape;290;p24"/>
          <p:cNvSpPr txBox="1"/>
          <p:nvPr/>
        </p:nvSpPr>
        <p:spPr>
          <a:xfrm>
            <a:off x="6766175" y="949125"/>
            <a:ext cx="1020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veat"/>
                <a:ea typeface="Caveat"/>
                <a:cs typeface="Caveat"/>
                <a:sym typeface="Caveat"/>
              </a:rPr>
              <a:t>Oh no 😭</a:t>
            </a:r>
            <a:endParaRPr sz="1500"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291" name="Google Shape;291;p24"/>
          <p:cNvGrpSpPr/>
          <p:nvPr/>
        </p:nvGrpSpPr>
        <p:grpSpPr>
          <a:xfrm>
            <a:off x="679664" y="2384789"/>
            <a:ext cx="3769859" cy="1807993"/>
            <a:chOff x="3558250" y="2087629"/>
            <a:chExt cx="5452500" cy="2942696"/>
          </a:xfrm>
        </p:grpSpPr>
        <p:sp>
          <p:nvSpPr>
            <p:cNvPr id="292" name="Google Shape;292;p24"/>
            <p:cNvSpPr/>
            <p:nvPr/>
          </p:nvSpPr>
          <p:spPr>
            <a:xfrm>
              <a:off x="3558250" y="2109525"/>
              <a:ext cx="5452500" cy="2920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9525">
              <a:solidFill>
                <a:srgbClr val="F2B70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3" name="Google Shape;293;p24"/>
            <p:cNvGrpSpPr/>
            <p:nvPr/>
          </p:nvGrpSpPr>
          <p:grpSpPr>
            <a:xfrm>
              <a:off x="3772358" y="2698408"/>
              <a:ext cx="5077090" cy="2328593"/>
              <a:chOff x="272608" y="89233"/>
              <a:chExt cx="5077090" cy="2328593"/>
            </a:xfrm>
          </p:grpSpPr>
          <p:pic>
            <p:nvPicPr>
              <p:cNvPr id="294" name="Google Shape;294;p2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02425" y="268899"/>
                <a:ext cx="1791120" cy="6483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5" name="Google Shape;295;p24"/>
              <p:cNvPicPr preferRelativeResize="0"/>
              <p:nvPr/>
            </p:nvPicPr>
            <p:blipFill rotWithShape="1">
              <a:blip r:embed="rId4">
                <a:alphaModFix/>
              </a:blip>
              <a:srcRect b="0" l="34313" r="33263" t="0"/>
              <a:stretch/>
            </p:blipFill>
            <p:spPr>
              <a:xfrm>
                <a:off x="992520" y="1272713"/>
                <a:ext cx="580750" cy="6483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6" name="Google Shape;296;p2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50233" y="1227927"/>
                <a:ext cx="337162" cy="337162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297" name="Google Shape;297;p24"/>
              <p:cNvCxnSpPr/>
              <p:nvPr/>
            </p:nvCxnSpPr>
            <p:spPr>
              <a:xfrm>
                <a:off x="867929" y="635301"/>
                <a:ext cx="170100" cy="1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298" name="Google Shape;298;p24"/>
              <p:cNvCxnSpPr/>
              <p:nvPr/>
            </p:nvCxnSpPr>
            <p:spPr>
              <a:xfrm>
                <a:off x="1525292" y="635301"/>
                <a:ext cx="170100" cy="1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299" name="Google Shape;299;p24"/>
              <p:cNvCxnSpPr/>
              <p:nvPr/>
            </p:nvCxnSpPr>
            <p:spPr>
              <a:xfrm>
                <a:off x="1617804" y="1607220"/>
                <a:ext cx="170100" cy="1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grpSp>
            <p:nvGrpSpPr>
              <p:cNvPr id="300" name="Google Shape;300;p24"/>
              <p:cNvGrpSpPr/>
              <p:nvPr/>
            </p:nvGrpSpPr>
            <p:grpSpPr>
              <a:xfrm>
                <a:off x="3382602" y="89233"/>
                <a:ext cx="1536307" cy="1061294"/>
                <a:chOff x="6934944" y="992550"/>
                <a:chExt cx="2821500" cy="1949116"/>
              </a:xfrm>
            </p:grpSpPr>
            <p:sp>
              <p:nvSpPr>
                <p:cNvPr id="301" name="Google Shape;301;p24"/>
                <p:cNvSpPr txBox="1"/>
                <p:nvPr/>
              </p:nvSpPr>
              <p:spPr>
                <a:xfrm>
                  <a:off x="6934944" y="2021566"/>
                  <a:ext cx="2821500" cy="92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GB" sz="800">
                      <a:latin typeface="Raleway"/>
                      <a:ea typeface="Raleway"/>
                      <a:cs typeface="Raleway"/>
                      <a:sym typeface="Raleway"/>
                    </a:rPr>
                    <a:t>Person 1, 2 &amp; 3</a:t>
                  </a:r>
                  <a:endParaRPr sz="800"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pic>
              <p:nvPicPr>
                <p:cNvPr id="302" name="Google Shape;302;p24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7486175" y="992550"/>
                  <a:ext cx="1219200" cy="1219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303" name="Google Shape;303;p24"/>
              <p:cNvPicPr preferRelativeResize="0"/>
              <p:nvPr/>
            </p:nvPicPr>
            <p:blipFill rotWithShape="1">
              <a:blip r:embed="rId4">
                <a:alphaModFix/>
              </a:blip>
              <a:srcRect b="0" l="34313" r="33263" t="0"/>
              <a:stretch/>
            </p:blipFill>
            <p:spPr>
              <a:xfrm>
                <a:off x="3622725" y="1125150"/>
                <a:ext cx="783875" cy="87512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4" name="Google Shape;304;p24"/>
              <p:cNvSpPr txBox="1"/>
              <p:nvPr/>
            </p:nvSpPr>
            <p:spPr>
              <a:xfrm>
                <a:off x="3325882" y="921078"/>
                <a:ext cx="1377600" cy="50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Meta-document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cxnSp>
            <p:nvCxnSpPr>
              <p:cNvPr id="305" name="Google Shape;305;p24"/>
              <p:cNvCxnSpPr/>
              <p:nvPr/>
            </p:nvCxnSpPr>
            <p:spPr>
              <a:xfrm rot="10800000">
                <a:off x="1650084" y="725588"/>
                <a:ext cx="155700" cy="68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306" name="Google Shape;306;p24"/>
              <p:cNvCxnSpPr/>
              <p:nvPr/>
            </p:nvCxnSpPr>
            <p:spPr>
              <a:xfrm flipH="1">
                <a:off x="1297760" y="1085694"/>
                <a:ext cx="300" cy="17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grpSp>
            <p:nvGrpSpPr>
              <p:cNvPr id="307" name="Google Shape;307;p24"/>
              <p:cNvGrpSpPr/>
              <p:nvPr/>
            </p:nvGrpSpPr>
            <p:grpSpPr>
              <a:xfrm>
                <a:off x="1832345" y="1451616"/>
                <a:ext cx="361149" cy="466854"/>
                <a:chOff x="3055925" y="2591300"/>
                <a:chExt cx="663268" cy="857400"/>
              </a:xfrm>
            </p:grpSpPr>
            <p:pic>
              <p:nvPicPr>
                <p:cNvPr id="308" name="Google Shape;308;p24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34313" r="33263" t="0"/>
                <a:stretch/>
              </p:blipFill>
              <p:spPr>
                <a:xfrm>
                  <a:off x="3360725" y="304850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309" name="Google Shape;309;p24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34313" r="33263" t="0"/>
                <a:stretch/>
              </p:blipFill>
              <p:spPr>
                <a:xfrm>
                  <a:off x="3055925" y="259130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descr="Diagram of a confusing collaborative project, where one person is working on multiple versions of a file, including creating a version with a new feature. Person 2 wants to test this new feature, person 3 wants to give feedback but not directly on the documents and everyone tries to create a &quot;meta-document&quot; that captures the project history, the next steps, resources, and bug. Person 4 wants to contribute to this bit!" id="310" name="Google Shape;310;p24" title="Confusing collaborative project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34313" r="33263" t="0"/>
                <a:stretch/>
              </p:blipFill>
              <p:spPr>
                <a:xfrm>
                  <a:off x="3208325" y="274370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311" name="Google Shape;311;p24"/>
              <p:cNvSpPr/>
              <p:nvPr/>
            </p:nvSpPr>
            <p:spPr>
              <a:xfrm>
                <a:off x="1635678" y="89251"/>
                <a:ext cx="903906" cy="480958"/>
              </a:xfrm>
              <a:custGeom>
                <a:rect b="b" l="l" r="r" t="t"/>
                <a:pathLst>
                  <a:path extrusionOk="0" h="38270" w="80778">
                    <a:moveTo>
                      <a:pt x="0" y="38270"/>
                    </a:moveTo>
                    <a:cubicBezTo>
                      <a:pt x="2975" y="32022"/>
                      <a:pt x="4388" y="5022"/>
                      <a:pt x="17851" y="782"/>
                    </a:cubicBezTo>
                    <a:cubicBezTo>
                      <a:pt x="31314" y="-3458"/>
                      <a:pt x="70290" y="10823"/>
                      <a:pt x="80778" y="1283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triangle"/>
                <a:tailEnd len="med" w="med" type="none"/>
              </a:ln>
            </p:spPr>
          </p:sp>
          <p:pic>
            <p:nvPicPr>
              <p:cNvPr id="312" name="Google Shape;312;p2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509764" y="165141"/>
                <a:ext cx="275823" cy="27582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13" name="Google Shape;313;p24"/>
              <p:cNvSpPr txBox="1"/>
              <p:nvPr/>
            </p:nvSpPr>
            <p:spPr>
              <a:xfrm>
                <a:off x="2342862" y="439164"/>
                <a:ext cx="890400" cy="50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Person 3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pic>
            <p:nvPicPr>
              <p:cNvPr id="314" name="Google Shape;314;p2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674779" y="1270208"/>
                <a:ext cx="337162" cy="33716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15" name="Google Shape;315;p24"/>
              <p:cNvSpPr txBox="1"/>
              <p:nvPr/>
            </p:nvSpPr>
            <p:spPr>
              <a:xfrm>
                <a:off x="4459297" y="1590084"/>
                <a:ext cx="890400" cy="50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Person 4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cxnSp>
            <p:nvCxnSpPr>
              <p:cNvPr id="316" name="Google Shape;316;p24"/>
              <p:cNvCxnSpPr>
                <a:stCxn id="315" idx="1"/>
              </p:cNvCxnSpPr>
              <p:nvPr/>
            </p:nvCxnSpPr>
            <p:spPr>
              <a:xfrm rot="10800000">
                <a:off x="4111897" y="1689384"/>
                <a:ext cx="347400" cy="15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17" name="Google Shape;317;p24"/>
              <p:cNvSpPr txBox="1"/>
              <p:nvPr/>
            </p:nvSpPr>
            <p:spPr>
              <a:xfrm>
                <a:off x="272608" y="1609005"/>
                <a:ext cx="890400" cy="50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Person 1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grpSp>
            <p:nvGrpSpPr>
              <p:cNvPr id="318" name="Google Shape;318;p24"/>
              <p:cNvGrpSpPr/>
              <p:nvPr/>
            </p:nvGrpSpPr>
            <p:grpSpPr>
              <a:xfrm>
                <a:off x="2181105" y="1139754"/>
                <a:ext cx="767941" cy="748469"/>
                <a:chOff x="3696439" y="2018550"/>
                <a:chExt cx="1410361" cy="1374598"/>
              </a:xfrm>
            </p:grpSpPr>
            <p:pic>
              <p:nvPicPr>
                <p:cNvPr id="319" name="Google Shape;319;p24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4600250" y="2886598"/>
                  <a:ext cx="506550" cy="5065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320" name="Google Shape;320;p24"/>
                <p:cNvGrpSpPr/>
                <p:nvPr/>
              </p:nvGrpSpPr>
              <p:grpSpPr>
                <a:xfrm>
                  <a:off x="3696439" y="2018550"/>
                  <a:ext cx="1320266" cy="821775"/>
                  <a:chOff x="3696439" y="2018550"/>
                  <a:chExt cx="1320266" cy="821775"/>
                </a:xfrm>
              </p:grpSpPr>
              <p:pic>
                <p:nvPicPr>
                  <p:cNvPr id="321" name="Google Shape;321;p24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0" l="34313" r="33263" t="0"/>
                  <a:stretch/>
                </p:blipFill>
                <p:spPr>
                  <a:xfrm>
                    <a:off x="4505837" y="2018550"/>
                    <a:ext cx="358468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322" name="Google Shape;322;p24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0" l="34313" r="33263" t="0"/>
                  <a:stretch/>
                </p:blipFill>
                <p:spPr>
                  <a:xfrm>
                    <a:off x="4658237" y="2170950"/>
                    <a:ext cx="358468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cxnSp>
                <p:nvCxnSpPr>
                  <p:cNvPr id="323" name="Google Shape;323;p24"/>
                  <p:cNvCxnSpPr/>
                  <p:nvPr/>
                </p:nvCxnSpPr>
                <p:spPr>
                  <a:xfrm flipH="1" rot="10800000">
                    <a:off x="3696439" y="2588325"/>
                    <a:ext cx="844500" cy="2520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med" w="med" type="triangle"/>
                    <a:tailEnd len="med" w="med" type="triangle"/>
                  </a:ln>
                </p:spPr>
              </p:cxnSp>
            </p:grpSp>
          </p:grpSp>
          <p:sp>
            <p:nvSpPr>
              <p:cNvPr id="324" name="Google Shape;324;p24"/>
              <p:cNvSpPr txBox="1"/>
              <p:nvPr/>
            </p:nvSpPr>
            <p:spPr>
              <a:xfrm>
                <a:off x="2452568" y="1916826"/>
                <a:ext cx="890400" cy="50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Person 2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sp>
          <p:nvSpPr>
            <p:cNvPr id="325" name="Google Shape;325;p24"/>
            <p:cNvSpPr txBox="1"/>
            <p:nvPr/>
          </p:nvSpPr>
          <p:spPr>
            <a:xfrm>
              <a:off x="3796384" y="2087629"/>
              <a:ext cx="2627400" cy="6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Raleway"/>
                  <a:ea typeface="Raleway"/>
                  <a:cs typeface="Raleway"/>
                  <a:sym typeface="Raleway"/>
                </a:rPr>
                <a:t>Repository 3</a:t>
              </a:r>
              <a:endParaRPr b="1"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5"/>
          <p:cNvSpPr txBox="1"/>
          <p:nvPr>
            <p:ph type="title"/>
          </p:nvPr>
        </p:nvSpPr>
        <p:spPr>
          <a:xfrm>
            <a:off x="729450" y="1318650"/>
            <a:ext cx="3801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GitHub Organisations</a:t>
            </a:r>
            <a:endParaRPr/>
          </a:p>
        </p:txBody>
      </p:sp>
      <p:sp>
        <p:nvSpPr>
          <p:cNvPr id="331" name="Google Shape;331;p25"/>
          <p:cNvSpPr txBox="1"/>
          <p:nvPr>
            <p:ph idx="1" type="body"/>
          </p:nvPr>
        </p:nvSpPr>
        <p:spPr>
          <a:xfrm>
            <a:off x="586575" y="2571750"/>
            <a:ext cx="4107900" cy="17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allow you to work with the same collaborators on multiple projects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keep a collaborations’ work centralised with less disruption if one person stops being involved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descr="A hybrid of a cat and an octopus, used as a GitHub logo." id="332" name="Google Shape;332;p25" title="Octoca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4675" y="178000"/>
            <a:ext cx="2136774" cy="21367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hybrid of a cat and an octopus, used as a GitHub logo." id="333" name="Google Shape;333;p25" title="Octoca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7300" y="946500"/>
            <a:ext cx="2037426" cy="20374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hybrid of a cat and an octopus, used as a GitHub logo." id="334" name="Google Shape;334;p25" title="Octoca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1450" y="2414325"/>
            <a:ext cx="2523226" cy="25232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hybrid of a cat and an octopus, used as a GitHub logo." id="335" name="Google Shape;335;p25" title="Octoca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9900" y="3044450"/>
            <a:ext cx="1694101" cy="1694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6" name="Google Shape;336;p25"/>
          <p:cNvCxnSpPr>
            <a:stCxn id="332" idx="1"/>
          </p:cNvCxnSpPr>
          <p:nvPr/>
        </p:nvCxnSpPr>
        <p:spPr>
          <a:xfrm>
            <a:off x="5234675" y="1246387"/>
            <a:ext cx="1062000" cy="1177800"/>
          </a:xfrm>
          <a:prstGeom prst="curvedConnector4">
            <a:avLst>
              <a:gd fmla="val -22422" name="adj1"/>
              <a:gd fmla="val 95355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37" name="Google Shape;337;p25"/>
          <p:cNvCxnSpPr>
            <a:stCxn id="334" idx="0"/>
            <a:endCxn id="333" idx="1"/>
          </p:cNvCxnSpPr>
          <p:nvPr/>
        </p:nvCxnSpPr>
        <p:spPr>
          <a:xfrm rot="-5400000">
            <a:off x="6420663" y="1847625"/>
            <a:ext cx="449100" cy="684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38" name="Google Shape;338;p25"/>
          <p:cNvCxnSpPr>
            <a:stCxn id="334" idx="0"/>
            <a:endCxn id="335" idx="0"/>
          </p:cNvCxnSpPr>
          <p:nvPr/>
        </p:nvCxnSpPr>
        <p:spPr>
          <a:xfrm flipH="1" rot="-5400000">
            <a:off x="6984963" y="1732425"/>
            <a:ext cx="630000" cy="1993800"/>
          </a:xfrm>
          <a:prstGeom prst="curvedConnector3">
            <a:avLst>
              <a:gd fmla="val 5663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339" name="Google Shape;339;p25"/>
          <p:cNvSpPr txBox="1"/>
          <p:nvPr/>
        </p:nvSpPr>
        <p:spPr>
          <a:xfrm>
            <a:off x="5515263" y="4684975"/>
            <a:ext cx="157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veat"/>
                <a:ea typeface="Caveat"/>
                <a:cs typeface="Caveat"/>
                <a:sym typeface="Caveat"/>
              </a:rPr>
              <a:t>organisation account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40" name="Google Shape;340;p25"/>
          <p:cNvSpPr txBox="1"/>
          <p:nvPr/>
        </p:nvSpPr>
        <p:spPr>
          <a:xfrm>
            <a:off x="4470346" y="367425"/>
            <a:ext cx="110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veat"/>
                <a:ea typeface="Caveat"/>
                <a:cs typeface="Caveat"/>
                <a:sym typeface="Caveat"/>
              </a:rPr>
              <a:t>collaborator 1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41" name="Google Shape;341;p25"/>
          <p:cNvSpPr txBox="1"/>
          <p:nvPr/>
        </p:nvSpPr>
        <p:spPr>
          <a:xfrm>
            <a:off x="7500671" y="485775"/>
            <a:ext cx="110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veat"/>
                <a:ea typeface="Caveat"/>
                <a:cs typeface="Caveat"/>
                <a:sym typeface="Caveat"/>
              </a:rPr>
              <a:t>collaborator 2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42" name="Google Shape;342;p25"/>
          <p:cNvSpPr txBox="1"/>
          <p:nvPr/>
        </p:nvSpPr>
        <p:spPr>
          <a:xfrm>
            <a:off x="7795946" y="4684975"/>
            <a:ext cx="110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veat"/>
                <a:ea typeface="Caveat"/>
                <a:cs typeface="Caveat"/>
                <a:sym typeface="Caveat"/>
              </a:rPr>
              <a:t>collaborator 3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Account types on GitHub</a:t>
            </a:r>
            <a:endParaRPr/>
          </a:p>
        </p:txBody>
      </p:sp>
      <p:sp>
        <p:nvSpPr>
          <p:cNvPr id="348" name="Google Shape;348;p26"/>
          <p:cNvSpPr/>
          <p:nvPr/>
        </p:nvSpPr>
        <p:spPr>
          <a:xfrm>
            <a:off x="4876800" y="1941500"/>
            <a:ext cx="3554400" cy="2920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6"/>
          <p:cNvSpPr/>
          <p:nvPr/>
        </p:nvSpPr>
        <p:spPr>
          <a:xfrm>
            <a:off x="754750" y="1941500"/>
            <a:ext cx="3554400" cy="2920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6"/>
          <p:cNvSpPr txBox="1"/>
          <p:nvPr/>
        </p:nvSpPr>
        <p:spPr>
          <a:xfrm>
            <a:off x="958050" y="2151175"/>
            <a:ext cx="2127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Personal account</a:t>
            </a:r>
            <a:endParaRPr b="1" sz="1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1" name="Google Shape;351;p26"/>
          <p:cNvSpPr txBox="1"/>
          <p:nvPr/>
        </p:nvSpPr>
        <p:spPr>
          <a:xfrm>
            <a:off x="5149050" y="2151175"/>
            <a:ext cx="258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Organisation account</a:t>
            </a:r>
            <a:endParaRPr b="1" sz="1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2" name="Google Shape;352;p26"/>
          <p:cNvSpPr txBox="1"/>
          <p:nvPr/>
        </p:nvSpPr>
        <p:spPr>
          <a:xfrm>
            <a:off x="958050" y="2599475"/>
            <a:ext cx="3232800" cy="20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Everyone that uses GitHub has a personal account. 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Personal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 accounts  can own resources such as repos.</a:t>
            </a:r>
            <a:endParaRPr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Any time you do something on GitHub (make a commit, submit a pull request, etc), that action is associated with your account.</a:t>
            </a:r>
            <a:endParaRPr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53" name="Google Shape;353;p26"/>
          <p:cNvSpPr txBox="1"/>
          <p:nvPr/>
        </p:nvSpPr>
        <p:spPr>
          <a:xfrm>
            <a:off x="5080200" y="2599475"/>
            <a:ext cx="3232800" cy="17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Organisations are shared accounts, where multiple people can collaborate across many projects at once.</a:t>
            </a:r>
            <a:endParaRPr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Organisations can own resources, but they are not associated with actions; the user’s personal account is.</a:t>
            </a:r>
            <a:endParaRPr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54" name="Google Shape;354;p26"/>
          <p:cNvSpPr/>
          <p:nvPr/>
        </p:nvSpPr>
        <p:spPr>
          <a:xfrm rot="2700000">
            <a:off x="2775422" y="2248122"/>
            <a:ext cx="72125" cy="3945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6"/>
          <p:cNvSpPr/>
          <p:nvPr/>
        </p:nvSpPr>
        <p:spPr>
          <a:xfrm>
            <a:off x="6866900" y="383800"/>
            <a:ext cx="1272600" cy="847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aleway"/>
                <a:ea typeface="Raleway"/>
                <a:cs typeface="Raleway"/>
                <a:sym typeface="Raleway"/>
              </a:rPr>
              <a:t>Enterprise accounts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27"/>
          <p:cNvPicPr preferRelativeResize="0"/>
          <p:nvPr/>
        </p:nvPicPr>
        <p:blipFill rotWithShape="1">
          <a:blip r:embed="rId3">
            <a:alphaModFix/>
          </a:blip>
          <a:srcRect b="1195" l="0" r="0" t="0"/>
          <a:stretch/>
        </p:blipFill>
        <p:spPr>
          <a:xfrm>
            <a:off x="152400" y="152400"/>
            <a:ext cx="8839199" cy="4072626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7"/>
          <p:cNvSpPr txBox="1"/>
          <p:nvPr/>
        </p:nvSpPr>
        <p:spPr>
          <a:xfrm>
            <a:off x="152400" y="4541375"/>
            <a:ext cx="883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GitHub Organisation of the  AI for Multiple Long-term Conditions Research Support Facility (AIM RSF)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Collaborate with issues</a:t>
            </a:r>
            <a:endParaRPr/>
          </a:p>
        </p:txBody>
      </p:sp>
      <p:sp>
        <p:nvSpPr>
          <p:cNvPr id="367" name="Google Shape;367;p28"/>
          <p:cNvSpPr txBox="1"/>
          <p:nvPr>
            <p:ph idx="1" type="body"/>
          </p:nvPr>
        </p:nvSpPr>
        <p:spPr>
          <a:xfrm>
            <a:off x="729450" y="2078875"/>
            <a:ext cx="3641100" cy="27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Issues are like posts in a repository.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U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se them to flag things that should be changed: bugs or errors that need to be fixed or new features that could be added to enhance t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he repository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When thinking about contributing to a repo, check the issues to see what’s needed!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68" name="Google Shape;368;p28"/>
          <p:cNvPicPr preferRelativeResize="0"/>
          <p:nvPr/>
        </p:nvPicPr>
        <p:blipFill rotWithShape="1">
          <a:blip r:embed="rId3">
            <a:alphaModFix/>
          </a:blip>
          <a:srcRect b="0" l="7050" r="4820" t="0"/>
          <a:stretch/>
        </p:blipFill>
        <p:spPr>
          <a:xfrm>
            <a:off x="4572000" y="499545"/>
            <a:ext cx="4572000" cy="4144417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8"/>
          <p:cNvSpPr/>
          <p:nvPr/>
        </p:nvSpPr>
        <p:spPr>
          <a:xfrm>
            <a:off x="4572000" y="0"/>
            <a:ext cx="4572000" cy="56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8"/>
          <p:cNvSpPr/>
          <p:nvPr/>
        </p:nvSpPr>
        <p:spPr>
          <a:xfrm>
            <a:off x="4572000" y="4602625"/>
            <a:ext cx="4572000" cy="60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05800"/>
            <a:ext cx="8839204" cy="3931892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29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Link to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4"/>
              </a:rPr>
              <a:t>issue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Documenting for collaboration</a:t>
            </a:r>
            <a:endParaRPr/>
          </a:p>
        </p:txBody>
      </p:sp>
      <p:sp>
        <p:nvSpPr>
          <p:cNvPr id="382" name="Google Shape;382;p30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3"/>
              </a:rPr>
              <a:t>documentation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Eucalyp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83" name="Google Shape;383;p30"/>
          <p:cNvPicPr preferRelativeResize="0"/>
          <p:nvPr/>
        </p:nvPicPr>
        <p:blipFill rotWithShape="1">
          <a:blip r:embed="rId6">
            <a:alphaModFix/>
          </a:blip>
          <a:srcRect b="13889" l="0" r="0" t="0"/>
          <a:stretch/>
        </p:blipFill>
        <p:spPr>
          <a:xfrm>
            <a:off x="6294750" y="2552025"/>
            <a:ext cx="2458801" cy="2117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your repo isn’t documented, people won’t </a:t>
            </a:r>
            <a:r>
              <a:rPr lang="en-GB"/>
              <a:t>know</a:t>
            </a:r>
            <a:r>
              <a:rPr lang="en-GB"/>
              <a:t> what it’s about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300"/>
              <a:t>Summary of last week</a:t>
            </a:r>
            <a:endParaRPr sz="2300"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5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Last week we learned: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✅  That 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GitHub is an online website to host repositories tracked with git, something very useful for collaboration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✅ How to connect local and remote repositories (in this case, ones shared on GitHub)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✅ That branches are independent lines of development, useful for experimenting with new features without breaking anything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✅ How to create and merge branches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✅ How to open and merge pull requests to suggest changes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your repo isn’t documented, people won’t know what it’s about, how to use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your repo isn’t documented, people won’t know what it’s about, how to use it and how to contribute.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Documentation</a:t>
            </a:r>
            <a:endParaRPr/>
          </a:p>
        </p:txBody>
      </p:sp>
      <p:pic>
        <p:nvPicPr>
          <p:cNvPr id="404" name="Google Shape;404;p34"/>
          <p:cNvPicPr preferRelativeResize="0"/>
          <p:nvPr/>
        </p:nvPicPr>
        <p:blipFill rotWithShape="1">
          <a:blip r:embed="rId3">
            <a:alphaModFix/>
          </a:blip>
          <a:srcRect b="14148" l="10769" r="16466" t="0"/>
          <a:stretch/>
        </p:blipFill>
        <p:spPr>
          <a:xfrm>
            <a:off x="4896081" y="1970100"/>
            <a:ext cx="1658801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4"/>
          <p:cNvPicPr preferRelativeResize="0"/>
          <p:nvPr/>
        </p:nvPicPr>
        <p:blipFill rotWithShape="1">
          <a:blip r:embed="rId4">
            <a:alphaModFix/>
          </a:blip>
          <a:srcRect b="25792" l="16272" r="27575" t="9124"/>
          <a:stretch/>
        </p:blipFill>
        <p:spPr>
          <a:xfrm>
            <a:off x="6995947" y="1970100"/>
            <a:ext cx="1688704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34"/>
          <p:cNvPicPr preferRelativeResize="0"/>
          <p:nvPr/>
        </p:nvPicPr>
        <p:blipFill rotWithShape="1">
          <a:blip r:embed="rId5">
            <a:alphaModFix/>
          </a:blip>
          <a:srcRect b="15472" l="7739" r="8134" t="1787"/>
          <a:stretch/>
        </p:blipFill>
        <p:spPr>
          <a:xfrm>
            <a:off x="2534665" y="1970100"/>
            <a:ext cx="1990088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34"/>
          <p:cNvPicPr preferRelativeResize="0"/>
          <p:nvPr/>
        </p:nvPicPr>
        <p:blipFill rotWithShape="1">
          <a:blip r:embed="rId6">
            <a:alphaModFix/>
          </a:blip>
          <a:srcRect b="14624" l="12616" r="16345" t="0"/>
          <a:stretch/>
        </p:blipFill>
        <p:spPr>
          <a:xfrm>
            <a:off x="523292" y="1970100"/>
            <a:ext cx="1628475" cy="19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34"/>
          <p:cNvSpPr txBox="1"/>
          <p:nvPr/>
        </p:nvSpPr>
        <p:spPr>
          <a:xfrm>
            <a:off x="709930" y="4134550"/>
            <a:ext cx="125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README.md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9" name="Google Shape;409;p34"/>
          <p:cNvSpPr txBox="1"/>
          <p:nvPr/>
        </p:nvSpPr>
        <p:spPr>
          <a:xfrm>
            <a:off x="2534609" y="4134550"/>
            <a:ext cx="199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CONTRIBUTING</a:t>
            </a:r>
            <a:r>
              <a:rPr lang="en-GB">
                <a:latin typeface="Raleway"/>
                <a:ea typeface="Raleway"/>
                <a:cs typeface="Raleway"/>
                <a:sym typeface="Raleway"/>
              </a:rPr>
              <a:t>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0" name="Google Shape;410;p34"/>
          <p:cNvSpPr txBox="1"/>
          <p:nvPr/>
        </p:nvSpPr>
        <p:spPr>
          <a:xfrm>
            <a:off x="5177081" y="4134550"/>
            <a:ext cx="109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LICENCE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1" name="Google Shape;411;p34"/>
          <p:cNvSpPr txBox="1"/>
          <p:nvPr/>
        </p:nvSpPr>
        <p:spPr>
          <a:xfrm>
            <a:off x="6648850" y="4134550"/>
            <a:ext cx="23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CODE_OF_CONDUCT.md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2" name="Google Shape;412;p34"/>
          <p:cNvSpPr txBox="1"/>
          <p:nvPr/>
        </p:nvSpPr>
        <p:spPr>
          <a:xfrm>
            <a:off x="0" y="4590900"/>
            <a:ext cx="914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7"/>
              </a:rPr>
              <a:t>documen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8"/>
              </a:rPr>
              <a:t>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Alfan Zulkarnain,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9"/>
              </a:rPr>
              <a:t>puzzle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and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10"/>
              </a:rPr>
              <a:t>reuse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Tippawan Sookruay, 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11"/>
              </a:rPr>
              <a:t>contract law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Weltenraser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5"/>
          <p:cNvSpPr/>
          <p:nvPr/>
        </p:nvSpPr>
        <p:spPr>
          <a:xfrm>
            <a:off x="224525" y="1796150"/>
            <a:ext cx="2235000" cy="2814900"/>
          </a:xfrm>
          <a:prstGeom prst="roundRect">
            <a:avLst>
              <a:gd fmla="val 16667" name="adj"/>
            </a:avLst>
          </a:prstGeom>
          <a:solidFill>
            <a:srgbClr val="F2B7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Documentation</a:t>
            </a:r>
            <a:endParaRPr/>
          </a:p>
        </p:txBody>
      </p:sp>
      <p:pic>
        <p:nvPicPr>
          <p:cNvPr id="419" name="Google Shape;419;p35"/>
          <p:cNvPicPr preferRelativeResize="0"/>
          <p:nvPr/>
        </p:nvPicPr>
        <p:blipFill rotWithShape="1">
          <a:blip r:embed="rId3">
            <a:alphaModFix/>
          </a:blip>
          <a:srcRect b="14148" l="10769" r="16466" t="0"/>
          <a:stretch/>
        </p:blipFill>
        <p:spPr>
          <a:xfrm>
            <a:off x="4896081" y="1970100"/>
            <a:ext cx="1658801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35"/>
          <p:cNvPicPr preferRelativeResize="0"/>
          <p:nvPr/>
        </p:nvPicPr>
        <p:blipFill rotWithShape="1">
          <a:blip r:embed="rId4">
            <a:alphaModFix/>
          </a:blip>
          <a:srcRect b="25792" l="16272" r="27575" t="9124"/>
          <a:stretch/>
        </p:blipFill>
        <p:spPr>
          <a:xfrm>
            <a:off x="6995947" y="1970100"/>
            <a:ext cx="1688704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35"/>
          <p:cNvPicPr preferRelativeResize="0"/>
          <p:nvPr/>
        </p:nvPicPr>
        <p:blipFill rotWithShape="1">
          <a:blip r:embed="rId5">
            <a:alphaModFix/>
          </a:blip>
          <a:srcRect b="15472" l="7739" r="8134" t="1787"/>
          <a:stretch/>
        </p:blipFill>
        <p:spPr>
          <a:xfrm>
            <a:off x="2534665" y="1970100"/>
            <a:ext cx="1990088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35"/>
          <p:cNvPicPr preferRelativeResize="0"/>
          <p:nvPr/>
        </p:nvPicPr>
        <p:blipFill rotWithShape="1">
          <a:blip r:embed="rId6">
            <a:alphaModFix/>
          </a:blip>
          <a:srcRect b="14624" l="12616" r="16345" t="0"/>
          <a:stretch/>
        </p:blipFill>
        <p:spPr>
          <a:xfrm>
            <a:off x="523292" y="1970100"/>
            <a:ext cx="1628475" cy="19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35"/>
          <p:cNvSpPr txBox="1"/>
          <p:nvPr/>
        </p:nvSpPr>
        <p:spPr>
          <a:xfrm>
            <a:off x="709930" y="4134550"/>
            <a:ext cx="125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README.md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4" name="Google Shape;424;p35"/>
          <p:cNvSpPr txBox="1"/>
          <p:nvPr/>
        </p:nvSpPr>
        <p:spPr>
          <a:xfrm>
            <a:off x="2534609" y="4134550"/>
            <a:ext cx="199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CONTRIBUTING.md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5" name="Google Shape;425;p35"/>
          <p:cNvSpPr txBox="1"/>
          <p:nvPr/>
        </p:nvSpPr>
        <p:spPr>
          <a:xfrm>
            <a:off x="5177081" y="4134550"/>
            <a:ext cx="109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LICENCE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6" name="Google Shape;426;p35"/>
          <p:cNvSpPr txBox="1"/>
          <p:nvPr/>
        </p:nvSpPr>
        <p:spPr>
          <a:xfrm>
            <a:off x="6648850" y="4134550"/>
            <a:ext cx="23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CODE_OF_CONDUCT.md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7" name="Google Shape;427;p35"/>
          <p:cNvSpPr txBox="1"/>
          <p:nvPr/>
        </p:nvSpPr>
        <p:spPr>
          <a:xfrm>
            <a:off x="0" y="4590900"/>
            <a:ext cx="914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7"/>
              </a:rPr>
              <a:t>document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Alfan Zulkarnain,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8"/>
              </a:rPr>
              <a:t>puzzle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and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9"/>
              </a:rPr>
              <a:t>reuse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Tippawan Sookruay, 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10"/>
              </a:rPr>
              <a:t>contract law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Weltenraser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28" name="Google Shape;428;p35"/>
          <p:cNvSpPr/>
          <p:nvPr/>
        </p:nvSpPr>
        <p:spPr>
          <a:xfrm>
            <a:off x="3643325" y="275550"/>
            <a:ext cx="4847700" cy="1357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 Light"/>
                <a:ea typeface="Lato Light"/>
                <a:cs typeface="Lato Light"/>
                <a:sym typeface="Lato Light"/>
              </a:rPr>
              <a:t>Used to</a:t>
            </a:r>
            <a:r>
              <a:rPr lang="en-GB">
                <a:latin typeface="Lato Light"/>
                <a:ea typeface="Lato Light"/>
                <a:cs typeface="Lato Light"/>
                <a:sym typeface="Lato Light"/>
              </a:rPr>
              <a:t> describe the project and provide important information. “README” is recognised by GitHub and displayed as a landing page.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>
                <a:latin typeface="Lato"/>
                <a:ea typeface="Lato"/>
                <a:cs typeface="Lato"/>
                <a:sym typeface="Lato"/>
              </a:rPr>
              <a:t>Essential</a:t>
            </a:r>
            <a:endParaRPr b="1"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6"/>
          <p:cNvSpPr/>
          <p:nvPr/>
        </p:nvSpPr>
        <p:spPr>
          <a:xfrm>
            <a:off x="2406425" y="1796150"/>
            <a:ext cx="2235000" cy="2814900"/>
          </a:xfrm>
          <a:prstGeom prst="roundRect">
            <a:avLst>
              <a:gd fmla="val 16667" name="adj"/>
            </a:avLst>
          </a:prstGeom>
          <a:solidFill>
            <a:srgbClr val="F2B7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Documentation</a:t>
            </a:r>
            <a:endParaRPr/>
          </a:p>
        </p:txBody>
      </p:sp>
      <p:pic>
        <p:nvPicPr>
          <p:cNvPr id="435" name="Google Shape;435;p36"/>
          <p:cNvPicPr preferRelativeResize="0"/>
          <p:nvPr/>
        </p:nvPicPr>
        <p:blipFill rotWithShape="1">
          <a:blip r:embed="rId3">
            <a:alphaModFix/>
          </a:blip>
          <a:srcRect b="14148" l="10769" r="16466" t="0"/>
          <a:stretch/>
        </p:blipFill>
        <p:spPr>
          <a:xfrm>
            <a:off x="4896081" y="1970100"/>
            <a:ext cx="1658801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36"/>
          <p:cNvPicPr preferRelativeResize="0"/>
          <p:nvPr/>
        </p:nvPicPr>
        <p:blipFill rotWithShape="1">
          <a:blip r:embed="rId4">
            <a:alphaModFix/>
          </a:blip>
          <a:srcRect b="25792" l="16272" r="27575" t="9124"/>
          <a:stretch/>
        </p:blipFill>
        <p:spPr>
          <a:xfrm>
            <a:off x="6995947" y="1970100"/>
            <a:ext cx="1688704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36"/>
          <p:cNvPicPr preferRelativeResize="0"/>
          <p:nvPr/>
        </p:nvPicPr>
        <p:blipFill rotWithShape="1">
          <a:blip r:embed="rId5">
            <a:alphaModFix/>
          </a:blip>
          <a:srcRect b="15472" l="7739" r="8134" t="1787"/>
          <a:stretch/>
        </p:blipFill>
        <p:spPr>
          <a:xfrm>
            <a:off x="2534665" y="1970100"/>
            <a:ext cx="1990088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36"/>
          <p:cNvPicPr preferRelativeResize="0"/>
          <p:nvPr/>
        </p:nvPicPr>
        <p:blipFill rotWithShape="1">
          <a:blip r:embed="rId6">
            <a:alphaModFix/>
          </a:blip>
          <a:srcRect b="14624" l="12616" r="16345" t="0"/>
          <a:stretch/>
        </p:blipFill>
        <p:spPr>
          <a:xfrm>
            <a:off x="523292" y="1970100"/>
            <a:ext cx="1628475" cy="19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36"/>
          <p:cNvSpPr txBox="1"/>
          <p:nvPr/>
        </p:nvSpPr>
        <p:spPr>
          <a:xfrm>
            <a:off x="709930" y="4134550"/>
            <a:ext cx="125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README.md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0" name="Google Shape;440;p36"/>
          <p:cNvSpPr txBox="1"/>
          <p:nvPr/>
        </p:nvSpPr>
        <p:spPr>
          <a:xfrm>
            <a:off x="2534609" y="4134550"/>
            <a:ext cx="199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CONTRIBUTING.md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1" name="Google Shape;441;p36"/>
          <p:cNvSpPr txBox="1"/>
          <p:nvPr/>
        </p:nvSpPr>
        <p:spPr>
          <a:xfrm>
            <a:off x="5177081" y="4134550"/>
            <a:ext cx="109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LICENCE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2" name="Google Shape;442;p36"/>
          <p:cNvSpPr txBox="1"/>
          <p:nvPr/>
        </p:nvSpPr>
        <p:spPr>
          <a:xfrm>
            <a:off x="6648850" y="4134550"/>
            <a:ext cx="23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CODE_OF_CONDUCT.md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3" name="Google Shape;443;p36"/>
          <p:cNvSpPr txBox="1"/>
          <p:nvPr/>
        </p:nvSpPr>
        <p:spPr>
          <a:xfrm>
            <a:off x="0" y="4590900"/>
            <a:ext cx="914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7"/>
              </a:rPr>
              <a:t>document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Alfan Zulkarnain,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8"/>
              </a:rPr>
              <a:t>puzzle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and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9"/>
              </a:rPr>
              <a:t>reuse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Tippawan Sookruay, 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10"/>
              </a:rPr>
              <a:t>contract law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Weltenraser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44" name="Google Shape;444;p36"/>
          <p:cNvSpPr/>
          <p:nvPr/>
        </p:nvSpPr>
        <p:spPr>
          <a:xfrm>
            <a:off x="3643325" y="275550"/>
            <a:ext cx="4847700" cy="1357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 Light"/>
                <a:ea typeface="Lato Light"/>
                <a:cs typeface="Lato Light"/>
                <a:sym typeface="Lato Light"/>
              </a:rPr>
              <a:t>Used to give instructions to prospective collaborators on what you need help with, where they can suggest new ideas, what mechanism to use to propose actual changes.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>
                <a:latin typeface="Lato"/>
                <a:ea typeface="Lato"/>
                <a:cs typeface="Lato"/>
                <a:sym typeface="Lato"/>
              </a:rPr>
              <a:t>Optional, but highly recommended</a:t>
            </a:r>
            <a:endParaRPr b="1"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7"/>
          <p:cNvSpPr/>
          <p:nvPr/>
        </p:nvSpPr>
        <p:spPr>
          <a:xfrm>
            <a:off x="4529820" y="1796150"/>
            <a:ext cx="2235000" cy="2814900"/>
          </a:xfrm>
          <a:prstGeom prst="roundRect">
            <a:avLst>
              <a:gd fmla="val 16667" name="adj"/>
            </a:avLst>
          </a:prstGeom>
          <a:solidFill>
            <a:srgbClr val="F2B7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Documentation</a:t>
            </a:r>
            <a:endParaRPr/>
          </a:p>
        </p:txBody>
      </p:sp>
      <p:pic>
        <p:nvPicPr>
          <p:cNvPr id="451" name="Google Shape;451;p37"/>
          <p:cNvPicPr preferRelativeResize="0"/>
          <p:nvPr/>
        </p:nvPicPr>
        <p:blipFill rotWithShape="1">
          <a:blip r:embed="rId3">
            <a:alphaModFix/>
          </a:blip>
          <a:srcRect b="14148" l="10769" r="16466" t="0"/>
          <a:stretch/>
        </p:blipFill>
        <p:spPr>
          <a:xfrm>
            <a:off x="4896081" y="1970100"/>
            <a:ext cx="1658801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37"/>
          <p:cNvPicPr preferRelativeResize="0"/>
          <p:nvPr/>
        </p:nvPicPr>
        <p:blipFill rotWithShape="1">
          <a:blip r:embed="rId4">
            <a:alphaModFix/>
          </a:blip>
          <a:srcRect b="25792" l="16272" r="27575" t="9124"/>
          <a:stretch/>
        </p:blipFill>
        <p:spPr>
          <a:xfrm>
            <a:off x="6995947" y="1970100"/>
            <a:ext cx="1688704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37"/>
          <p:cNvPicPr preferRelativeResize="0"/>
          <p:nvPr/>
        </p:nvPicPr>
        <p:blipFill rotWithShape="1">
          <a:blip r:embed="rId5">
            <a:alphaModFix/>
          </a:blip>
          <a:srcRect b="15472" l="7739" r="8134" t="1787"/>
          <a:stretch/>
        </p:blipFill>
        <p:spPr>
          <a:xfrm>
            <a:off x="2534665" y="1970100"/>
            <a:ext cx="1990088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37"/>
          <p:cNvPicPr preferRelativeResize="0"/>
          <p:nvPr/>
        </p:nvPicPr>
        <p:blipFill rotWithShape="1">
          <a:blip r:embed="rId6">
            <a:alphaModFix/>
          </a:blip>
          <a:srcRect b="14624" l="12616" r="16345" t="0"/>
          <a:stretch/>
        </p:blipFill>
        <p:spPr>
          <a:xfrm>
            <a:off x="523292" y="1970100"/>
            <a:ext cx="1628475" cy="19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7"/>
          <p:cNvSpPr txBox="1"/>
          <p:nvPr/>
        </p:nvSpPr>
        <p:spPr>
          <a:xfrm>
            <a:off x="709930" y="4134550"/>
            <a:ext cx="125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README.md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6" name="Google Shape;456;p37"/>
          <p:cNvSpPr txBox="1"/>
          <p:nvPr/>
        </p:nvSpPr>
        <p:spPr>
          <a:xfrm>
            <a:off x="2534609" y="4134550"/>
            <a:ext cx="199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CONTRIBUTING.md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7" name="Google Shape;457;p37"/>
          <p:cNvSpPr txBox="1"/>
          <p:nvPr/>
        </p:nvSpPr>
        <p:spPr>
          <a:xfrm>
            <a:off x="5177081" y="4134550"/>
            <a:ext cx="109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LICENCE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8" name="Google Shape;458;p37"/>
          <p:cNvSpPr txBox="1"/>
          <p:nvPr/>
        </p:nvSpPr>
        <p:spPr>
          <a:xfrm>
            <a:off x="6648850" y="4134550"/>
            <a:ext cx="23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CODE_OF_CONDUCT.md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9" name="Google Shape;459;p37"/>
          <p:cNvSpPr txBox="1"/>
          <p:nvPr/>
        </p:nvSpPr>
        <p:spPr>
          <a:xfrm>
            <a:off x="0" y="4590900"/>
            <a:ext cx="914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7"/>
              </a:rPr>
              <a:t>document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Alfan Zulkarnain,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8"/>
              </a:rPr>
              <a:t>puzzle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and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9"/>
              </a:rPr>
              <a:t>reuse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Tippawan Sookruay, 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10"/>
              </a:rPr>
              <a:t>contract law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Weltenraser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60" name="Google Shape;460;p37"/>
          <p:cNvSpPr/>
          <p:nvPr/>
        </p:nvSpPr>
        <p:spPr>
          <a:xfrm>
            <a:off x="3643325" y="275550"/>
            <a:ext cx="4847700" cy="1357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 Light"/>
                <a:ea typeface="Lato Light"/>
                <a:cs typeface="Lato Light"/>
                <a:sym typeface="Lato Light"/>
              </a:rPr>
              <a:t>Used to set the </a:t>
            </a:r>
            <a:r>
              <a:rPr lang="en-GB">
                <a:latin typeface="Lato Light"/>
                <a:ea typeface="Lato Light"/>
                <a:cs typeface="Lato Light"/>
                <a:sym typeface="Lato Light"/>
              </a:rPr>
              <a:t>project </a:t>
            </a:r>
            <a:r>
              <a:rPr lang="en-GB">
                <a:latin typeface="Lato Light"/>
                <a:ea typeface="Lato Light"/>
                <a:cs typeface="Lato Light"/>
                <a:sym typeface="Lato Light"/>
              </a:rPr>
              <a:t>usage terms. Different projects require difference licence types; I would recommend OSI-approved for software, Creative Commons otherwise.</a:t>
            </a:r>
            <a:endParaRPr sz="4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>
                <a:latin typeface="Lato"/>
                <a:ea typeface="Lato"/>
                <a:cs typeface="Lato"/>
                <a:sym typeface="Lato"/>
              </a:rPr>
              <a:t>Essential</a:t>
            </a:r>
            <a:endParaRPr b="1"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Google Shape;465;p38"/>
          <p:cNvPicPr preferRelativeResize="0"/>
          <p:nvPr/>
        </p:nvPicPr>
        <p:blipFill rotWithShape="1">
          <a:blip r:embed="rId3">
            <a:alphaModFix/>
          </a:blip>
          <a:srcRect b="0" l="0" r="950" t="0"/>
          <a:stretch/>
        </p:blipFill>
        <p:spPr>
          <a:xfrm>
            <a:off x="152400" y="152400"/>
            <a:ext cx="8755200" cy="145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63614"/>
            <a:ext cx="6863857" cy="3227487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38"/>
          <p:cNvSpPr txBox="1"/>
          <p:nvPr/>
        </p:nvSpPr>
        <p:spPr>
          <a:xfrm>
            <a:off x="7130750" y="2080775"/>
            <a:ext cx="189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Add file &gt; Create new file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  <p:cxnSp>
        <p:nvCxnSpPr>
          <p:cNvPr id="468" name="Google Shape;468;p38"/>
          <p:cNvCxnSpPr>
            <a:endCxn id="465" idx="3"/>
          </p:cNvCxnSpPr>
          <p:nvPr/>
        </p:nvCxnSpPr>
        <p:spPr>
          <a:xfrm rot="-5400000">
            <a:off x="7853100" y="1057312"/>
            <a:ext cx="1230000" cy="879000"/>
          </a:xfrm>
          <a:prstGeom prst="curvedConnector4">
            <a:avLst>
              <a:gd fmla="val 20349" name="adj1"/>
              <a:gd fmla="val 12709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9" name="Google Shape;469;p38"/>
          <p:cNvCxnSpPr>
            <a:stCxn id="465" idx="1"/>
            <a:endCxn id="466" idx="0"/>
          </p:cNvCxnSpPr>
          <p:nvPr/>
        </p:nvCxnSpPr>
        <p:spPr>
          <a:xfrm>
            <a:off x="152400" y="881812"/>
            <a:ext cx="3432000" cy="881700"/>
          </a:xfrm>
          <a:prstGeom prst="curvedConnector4">
            <a:avLst>
              <a:gd fmla="val -807" name="adj1"/>
              <a:gd fmla="val 9137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9"/>
          <p:cNvSpPr/>
          <p:nvPr/>
        </p:nvSpPr>
        <p:spPr>
          <a:xfrm>
            <a:off x="6554875" y="1796150"/>
            <a:ext cx="2476800" cy="2814900"/>
          </a:xfrm>
          <a:prstGeom prst="roundRect">
            <a:avLst>
              <a:gd fmla="val 16667" name="adj"/>
            </a:avLst>
          </a:prstGeom>
          <a:solidFill>
            <a:srgbClr val="F2B7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Documentation</a:t>
            </a:r>
            <a:endParaRPr/>
          </a:p>
        </p:txBody>
      </p:sp>
      <p:pic>
        <p:nvPicPr>
          <p:cNvPr id="476" name="Google Shape;476;p39"/>
          <p:cNvPicPr preferRelativeResize="0"/>
          <p:nvPr/>
        </p:nvPicPr>
        <p:blipFill rotWithShape="1">
          <a:blip r:embed="rId3">
            <a:alphaModFix/>
          </a:blip>
          <a:srcRect b="14148" l="10769" r="16466" t="0"/>
          <a:stretch/>
        </p:blipFill>
        <p:spPr>
          <a:xfrm>
            <a:off x="4896081" y="1970100"/>
            <a:ext cx="1658801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39"/>
          <p:cNvPicPr preferRelativeResize="0"/>
          <p:nvPr/>
        </p:nvPicPr>
        <p:blipFill rotWithShape="1">
          <a:blip r:embed="rId4">
            <a:alphaModFix/>
          </a:blip>
          <a:srcRect b="25792" l="16272" r="27575" t="9124"/>
          <a:stretch/>
        </p:blipFill>
        <p:spPr>
          <a:xfrm>
            <a:off x="6995947" y="1970100"/>
            <a:ext cx="1688704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39"/>
          <p:cNvPicPr preferRelativeResize="0"/>
          <p:nvPr/>
        </p:nvPicPr>
        <p:blipFill rotWithShape="1">
          <a:blip r:embed="rId5">
            <a:alphaModFix/>
          </a:blip>
          <a:srcRect b="15472" l="7739" r="8134" t="1787"/>
          <a:stretch/>
        </p:blipFill>
        <p:spPr>
          <a:xfrm>
            <a:off x="2534665" y="1970100"/>
            <a:ext cx="1990088" cy="19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39"/>
          <p:cNvPicPr preferRelativeResize="0"/>
          <p:nvPr/>
        </p:nvPicPr>
        <p:blipFill rotWithShape="1">
          <a:blip r:embed="rId6">
            <a:alphaModFix/>
          </a:blip>
          <a:srcRect b="14624" l="12616" r="16345" t="0"/>
          <a:stretch/>
        </p:blipFill>
        <p:spPr>
          <a:xfrm>
            <a:off x="523292" y="1970100"/>
            <a:ext cx="1628475" cy="19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39"/>
          <p:cNvSpPr txBox="1"/>
          <p:nvPr/>
        </p:nvSpPr>
        <p:spPr>
          <a:xfrm>
            <a:off x="709930" y="4134550"/>
            <a:ext cx="125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README.md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1" name="Google Shape;481;p39"/>
          <p:cNvSpPr txBox="1"/>
          <p:nvPr/>
        </p:nvSpPr>
        <p:spPr>
          <a:xfrm>
            <a:off x="2534609" y="4134550"/>
            <a:ext cx="199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CONTRIBUTING.md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2" name="Google Shape;482;p39"/>
          <p:cNvSpPr txBox="1"/>
          <p:nvPr/>
        </p:nvSpPr>
        <p:spPr>
          <a:xfrm>
            <a:off x="5177081" y="4134550"/>
            <a:ext cx="109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LICENCE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3" name="Google Shape;483;p39"/>
          <p:cNvSpPr txBox="1"/>
          <p:nvPr/>
        </p:nvSpPr>
        <p:spPr>
          <a:xfrm>
            <a:off x="6648850" y="4134550"/>
            <a:ext cx="23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CODE_OF_CONDUCT.md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4" name="Google Shape;484;p39"/>
          <p:cNvSpPr txBox="1"/>
          <p:nvPr/>
        </p:nvSpPr>
        <p:spPr>
          <a:xfrm>
            <a:off x="0" y="4590900"/>
            <a:ext cx="914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7"/>
              </a:rPr>
              <a:t>document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Alfan Zulkarnain,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8"/>
              </a:rPr>
              <a:t>puzzle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and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9"/>
              </a:rPr>
              <a:t>reuse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Tippawan Sookruay, 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10"/>
              </a:rPr>
              <a:t>contract law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Weltenraser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85" name="Google Shape;485;p39"/>
          <p:cNvSpPr/>
          <p:nvPr/>
        </p:nvSpPr>
        <p:spPr>
          <a:xfrm>
            <a:off x="3643325" y="275550"/>
            <a:ext cx="4847700" cy="1357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 Light"/>
                <a:ea typeface="Lato Light"/>
                <a:cs typeface="Lato Light"/>
                <a:sym typeface="Lato Light"/>
              </a:rPr>
              <a:t>Used to describe the expected behaviour from collaborators and contributors. It should give examples of (un)desirable behaviours and the process for dealing with breaches.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>
                <a:latin typeface="Lato"/>
                <a:ea typeface="Lato"/>
                <a:cs typeface="Lato"/>
                <a:sym typeface="Lato"/>
              </a:rPr>
              <a:t>Optional, but highly recommended</a:t>
            </a:r>
            <a:endParaRPr b="1"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Acknowledging all contributions 🤝</a:t>
            </a:r>
            <a:endParaRPr/>
          </a:p>
        </p:txBody>
      </p:sp>
      <p:sp>
        <p:nvSpPr>
          <p:cNvPr id="491" name="Google Shape;491;p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GitHub will automatically track the contributors who have made commits to repository files. But not all contributors push code! Consider: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📒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 project management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🔎 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reviewing pull requests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🐛 finding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 bugs 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💪 suggest improvements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92" name="Google Shape;492;p4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23785" l="6834" r="5314" t="14094"/>
          <a:stretch/>
        </p:blipFill>
        <p:spPr>
          <a:xfrm>
            <a:off x="4387025" y="4213725"/>
            <a:ext cx="4531174" cy="713725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40"/>
          <p:cNvSpPr txBox="1"/>
          <p:nvPr/>
        </p:nvSpPr>
        <p:spPr>
          <a:xfrm>
            <a:off x="0" y="47742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Read about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5"/>
              </a:rPr>
              <a:t>All Contributors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; See an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6"/>
              </a:rPr>
              <a:t>example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to collaborate!</a:t>
            </a:r>
            <a:endParaRPr/>
          </a:p>
        </p:txBody>
      </p:sp>
      <p:pic>
        <p:nvPicPr>
          <p:cNvPr id="499" name="Google Shape;499;p41"/>
          <p:cNvPicPr preferRelativeResize="0"/>
          <p:nvPr/>
        </p:nvPicPr>
        <p:blipFill rotWithShape="1">
          <a:blip r:embed="rId3">
            <a:alphaModFix/>
          </a:blip>
          <a:srcRect b="14163" l="0" r="0" t="0"/>
          <a:stretch/>
        </p:blipFill>
        <p:spPr>
          <a:xfrm>
            <a:off x="6499034" y="2841050"/>
            <a:ext cx="2375366" cy="2038976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41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coding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putrakali735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 from last time?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Exercise</a:t>
            </a:r>
            <a:endParaRPr/>
          </a:p>
        </p:txBody>
      </p:sp>
      <p:sp>
        <p:nvSpPr>
          <p:cNvPr id="506" name="Google Shape;506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AutoNum type="arabicPeriod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Go to the </a:t>
            </a:r>
            <a:r>
              <a:rPr lang="en-GB" sz="16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3"/>
              </a:rPr>
              <a:t>training repository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 of the AIM RSF organisation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AutoNum type="arabicPeriod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Fork the repository into your account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AutoNum type="arabicPeriod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Navigate to 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the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 folder </a:t>
            </a:r>
            <a:r>
              <a:rPr lang="en-GB" sz="1700"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-GB" sz="1700">
                <a:latin typeface="Courier New"/>
                <a:ea typeface="Courier New"/>
                <a:cs typeface="Courier New"/>
                <a:sym typeface="Courier New"/>
              </a:rPr>
              <a:t>ersio</a:t>
            </a:r>
            <a:r>
              <a:rPr lang="en-GB" sz="1700">
                <a:latin typeface="Courier New"/>
                <a:ea typeface="Courier New"/>
                <a:cs typeface="Courier New"/>
                <a:sym typeface="Courier New"/>
              </a:rPr>
              <a:t>n control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-GB" sz="1600"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n-GB" sz="1700">
                <a:latin typeface="Courier New"/>
                <a:ea typeface="Courier New"/>
                <a:cs typeface="Courier New"/>
                <a:sym typeface="Courier New"/>
              </a:rPr>
              <a:t>hi.md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AutoNum type="arabicPeriod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Follow the instructions in the document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AutoNum type="arabicPeriod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Commit your change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AutoNum type="arabicPeriod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Contribute the change to the upstream repository via a pull request. If you can see the option, add me (eirini-zormpa) or Rachael (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RayStick) </a:t>
            </a: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as reviewers.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Collaboration ideas 🧠✨</a:t>
            </a:r>
            <a:endParaRPr/>
          </a:p>
        </p:txBody>
      </p:sp>
      <p:sp>
        <p:nvSpPr>
          <p:cNvPr id="512" name="Google Shape;512;p43"/>
          <p:cNvSpPr txBox="1"/>
          <p:nvPr>
            <p:ph idx="1" type="body"/>
          </p:nvPr>
        </p:nvSpPr>
        <p:spPr>
          <a:xfrm>
            <a:off x="729450" y="2078875"/>
            <a:ext cx="7688700" cy="16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Create documentation for your existing projects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Publish one of your repositories on GitHub (if that is possible)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Create an issue in a repository with a suggestion for improvement (or to fix a link, or correct typos)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Comment on an issue that you could contribute to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13" name="Google Shape;513;p43"/>
          <p:cNvSpPr txBox="1"/>
          <p:nvPr/>
        </p:nvSpPr>
        <p:spPr>
          <a:xfrm>
            <a:off x="5510900" y="3980600"/>
            <a:ext cx="3306600" cy="738900"/>
          </a:xfrm>
          <a:prstGeom prst="rect">
            <a:avLst/>
          </a:prstGeom>
          <a:solidFill>
            <a:srgbClr val="F2B70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See the HackMD for documentation templates and repository suggestions!</a:t>
            </a:r>
            <a:endParaRPr sz="18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Open source</a:t>
            </a:r>
            <a:endParaRPr/>
          </a:p>
        </p:txBody>
      </p:sp>
      <p:sp>
        <p:nvSpPr>
          <p:cNvPr id="519" name="Google Shape;519;p44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3"/>
              </a:rPr>
              <a:t>open source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Juicy Fish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520" name="Google Shape;520;p44"/>
          <p:cNvPicPr preferRelativeResize="0"/>
          <p:nvPr/>
        </p:nvPicPr>
        <p:blipFill rotWithShape="1">
          <a:blip r:embed="rId6">
            <a:alphaModFix/>
          </a:blip>
          <a:srcRect b="15081" l="0" r="0" t="0"/>
          <a:stretch/>
        </p:blipFill>
        <p:spPr>
          <a:xfrm>
            <a:off x="6133425" y="2290700"/>
            <a:ext cx="2888100" cy="245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Open source software</a:t>
            </a:r>
            <a:endParaRPr/>
          </a:p>
        </p:txBody>
      </p:sp>
      <p:sp>
        <p:nvSpPr>
          <p:cNvPr id="526" name="Google Shape;526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“Open source software is software with source code that anyone can inspect, modify, and enhance.”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Open source software development typically involves open sharing of work and collaboration.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Contributing to open source software can help you build your existing skills or develop new ones, advance your career, and meet people with similar interests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27" name="Google Shape;527;p45"/>
          <p:cNvSpPr txBox="1"/>
          <p:nvPr/>
        </p:nvSpPr>
        <p:spPr>
          <a:xfrm>
            <a:off x="0" y="4589400"/>
            <a:ext cx="914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Quote from the “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3"/>
              </a:rPr>
              <a:t>What is open source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” blog post on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4"/>
              </a:rPr>
              <a:t>opensource.com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; see the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5"/>
              </a:rPr>
              <a:t>Open Source Definition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on the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6"/>
              </a:rPr>
              <a:t>Open Source Initiative website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; some content from the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7"/>
              </a:rPr>
              <a:t>Open Source Software chapter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of T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8"/>
              </a:rPr>
              <a:t>he Turing Way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234013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46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4"/>
              </a:rPr>
              <a:t>Hacktoberfest website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4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final questions?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350" y="0"/>
            <a:ext cx="822013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objectives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By the end of this session, you’ll be able to: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Explain  what a fork is and when to use it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Request reviews for your pull requests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Understand when merge conflicts happen and how to resolve them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Set up a GitHub repository to facilitate collaboration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-"/>
            </a:pPr>
            <a:r>
              <a:rPr lang="en-GB" sz="1600">
                <a:latin typeface="Lato Light"/>
                <a:ea typeface="Lato Light"/>
                <a:cs typeface="Lato Light"/>
                <a:sym typeface="Lato Light"/>
              </a:rPr>
              <a:t>Use issues to discuss and document changes</a:t>
            </a:r>
            <a:endParaRPr sz="16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Collaboration mechanisms on GitHub</a:t>
            </a:r>
            <a:endParaRPr/>
          </a:p>
        </p:txBody>
      </p:sp>
      <p:sp>
        <p:nvSpPr>
          <p:cNvPr id="111" name="Google Shape;111;p17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chemeClr val="hlink"/>
                </a:solidFill>
                <a:latin typeface="Lato Light"/>
                <a:ea typeface="Lato Light"/>
                <a:cs typeface="Lato Light"/>
                <a:sym typeface="Lato Light"/>
                <a:hlinkClick r:id="rId3"/>
              </a:rPr>
              <a:t>collaboration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Iconathon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, freely available on the public domain.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7250" y="2362375"/>
            <a:ext cx="2459001" cy="245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/>
        </p:nvSpPr>
        <p:spPr>
          <a:xfrm>
            <a:off x="1308375" y="4176700"/>
            <a:ext cx="2553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Slide is intentionally overwhelming </a:t>
            </a:r>
            <a:br>
              <a:rPr lang="en-GB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&amp; horrible to look at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18" name="Google Shape;118;p18"/>
          <p:cNvGrpSpPr/>
          <p:nvPr/>
        </p:nvGrpSpPr>
        <p:grpSpPr>
          <a:xfrm>
            <a:off x="251225" y="89238"/>
            <a:ext cx="8791875" cy="3918100"/>
            <a:chOff x="251225" y="89238"/>
            <a:chExt cx="8791875" cy="3918100"/>
          </a:xfrm>
        </p:grpSpPr>
        <p:sp>
          <p:nvSpPr>
            <p:cNvPr id="119" name="Google Shape;119;p18"/>
            <p:cNvSpPr/>
            <p:nvPr/>
          </p:nvSpPr>
          <p:spPr>
            <a:xfrm>
              <a:off x="251225" y="269675"/>
              <a:ext cx="3603900" cy="35130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0" name="Google Shape;120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9800" y="419175"/>
              <a:ext cx="3289400" cy="1190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121;p18"/>
            <p:cNvSpPr txBox="1"/>
            <p:nvPr/>
          </p:nvSpPr>
          <p:spPr>
            <a:xfrm>
              <a:off x="585975" y="1533200"/>
              <a:ext cx="834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latin typeface="Raleway"/>
                  <a:ea typeface="Raleway"/>
                  <a:cs typeface="Raleway"/>
                  <a:sym typeface="Raleway"/>
                </a:rPr>
                <a:t>script</a:t>
              </a:r>
              <a:endParaRPr i="1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22" name="Google Shape;122;p18"/>
            <p:cNvSpPr txBox="1"/>
            <p:nvPr/>
          </p:nvSpPr>
          <p:spPr>
            <a:xfrm>
              <a:off x="1597050" y="1533200"/>
              <a:ext cx="894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latin typeface="Raleway"/>
                  <a:ea typeface="Raleway"/>
                  <a:cs typeface="Raleway"/>
                  <a:sym typeface="Raleway"/>
                </a:rPr>
                <a:t>script-v2</a:t>
              </a:r>
              <a:endParaRPr i="1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23" name="Google Shape;123;p18"/>
            <p:cNvSpPr txBox="1"/>
            <p:nvPr/>
          </p:nvSpPr>
          <p:spPr>
            <a:xfrm>
              <a:off x="856650" y="3382550"/>
              <a:ext cx="2375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latin typeface="Raleway"/>
                  <a:ea typeface="Raleway"/>
                  <a:cs typeface="Raleway"/>
                  <a:sym typeface="Raleway"/>
                </a:rPr>
                <a:t>script-v2_test-new-feature</a:t>
              </a:r>
              <a:endParaRPr i="1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24" name="Google Shape;124;p18"/>
            <p:cNvSpPr txBox="1"/>
            <p:nvPr/>
          </p:nvSpPr>
          <p:spPr>
            <a:xfrm>
              <a:off x="2817700" y="1533750"/>
              <a:ext cx="894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latin typeface="Raleway"/>
                  <a:ea typeface="Raleway"/>
                  <a:cs typeface="Raleway"/>
                  <a:sym typeface="Raleway"/>
                </a:rPr>
                <a:t>script-v3</a:t>
              </a:r>
              <a:endParaRPr i="1">
                <a:latin typeface="Raleway"/>
                <a:ea typeface="Raleway"/>
                <a:cs typeface="Raleway"/>
                <a:sym typeface="Raleway"/>
              </a:endParaRPr>
            </a:p>
          </p:txBody>
        </p:sp>
        <p:pic>
          <p:nvPicPr>
            <p:cNvPr id="125" name="Google Shape;125;p18"/>
            <p:cNvPicPr preferRelativeResize="0"/>
            <p:nvPr/>
          </p:nvPicPr>
          <p:blipFill rotWithShape="1">
            <a:blip r:embed="rId3">
              <a:alphaModFix/>
            </a:blip>
            <a:srcRect b="0" l="34313" r="33263" t="0"/>
            <a:stretch/>
          </p:blipFill>
          <p:spPr>
            <a:xfrm>
              <a:off x="1513512" y="2262688"/>
              <a:ext cx="1066550" cy="11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7600" y="2180438"/>
              <a:ext cx="619200" cy="619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p18"/>
            <p:cNvSpPr txBox="1"/>
            <p:nvPr/>
          </p:nvSpPr>
          <p:spPr>
            <a:xfrm>
              <a:off x="369700" y="2657938"/>
              <a:ext cx="915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Raleway"/>
                  <a:ea typeface="Raleway"/>
                  <a:cs typeface="Raleway"/>
                  <a:sym typeface="Raleway"/>
                </a:rPr>
                <a:t>Person 1</a:t>
              </a:r>
              <a:endParaRPr b="1">
                <a:latin typeface="Raleway"/>
                <a:ea typeface="Raleway"/>
                <a:cs typeface="Raleway"/>
                <a:sym typeface="Raleway"/>
              </a:endParaRPr>
            </a:p>
          </p:txBody>
        </p:sp>
        <p:cxnSp>
          <p:nvCxnSpPr>
            <p:cNvPr id="128" name="Google Shape;128;p18"/>
            <p:cNvCxnSpPr/>
            <p:nvPr/>
          </p:nvCxnSpPr>
          <p:spPr>
            <a:xfrm>
              <a:off x="1284700" y="1092075"/>
              <a:ext cx="312300" cy="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9" name="Google Shape;129;p18"/>
            <p:cNvCxnSpPr/>
            <p:nvPr/>
          </p:nvCxnSpPr>
          <p:spPr>
            <a:xfrm>
              <a:off x="2491950" y="1092075"/>
              <a:ext cx="312300" cy="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30" name="Google Shape;130;p18"/>
            <p:cNvCxnSpPr/>
            <p:nvPr/>
          </p:nvCxnSpPr>
          <p:spPr>
            <a:xfrm>
              <a:off x="2661850" y="2877013"/>
              <a:ext cx="312300" cy="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131" name="Google Shape;131;p18"/>
            <p:cNvGrpSpPr/>
            <p:nvPr/>
          </p:nvGrpSpPr>
          <p:grpSpPr>
            <a:xfrm>
              <a:off x="6454300" y="89238"/>
              <a:ext cx="1219200" cy="1736038"/>
              <a:chOff x="7486175" y="992550"/>
              <a:chExt cx="1219200" cy="1736038"/>
            </a:xfrm>
          </p:grpSpPr>
          <p:sp>
            <p:nvSpPr>
              <p:cNvPr id="132" name="Google Shape;132;p18"/>
              <p:cNvSpPr txBox="1"/>
              <p:nvPr/>
            </p:nvSpPr>
            <p:spPr>
              <a:xfrm>
                <a:off x="7744325" y="2112988"/>
                <a:ext cx="774000" cy="6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>
                    <a:latin typeface="Raleway"/>
                    <a:ea typeface="Raleway"/>
                    <a:cs typeface="Raleway"/>
                    <a:sym typeface="Raleway"/>
                  </a:rPr>
                  <a:t>Person 1, 2 &amp; 3</a:t>
                </a:r>
                <a:endParaRPr b="1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pic>
            <p:nvPicPr>
              <p:cNvPr id="133" name="Google Shape;133;p18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7486175" y="992550"/>
                <a:ext cx="1219200" cy="1219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34" name="Google Shape;134;p18"/>
            <p:cNvGrpSpPr/>
            <p:nvPr/>
          </p:nvGrpSpPr>
          <p:grpSpPr>
            <a:xfrm>
              <a:off x="6233788" y="1787600"/>
              <a:ext cx="1660200" cy="2007600"/>
              <a:chOff x="7320188" y="3013225"/>
              <a:chExt cx="1660200" cy="2007600"/>
            </a:xfrm>
          </p:grpSpPr>
          <p:pic>
            <p:nvPicPr>
              <p:cNvPr id="135" name="Google Shape;135;p18"/>
              <p:cNvPicPr preferRelativeResize="0"/>
              <p:nvPr/>
            </p:nvPicPr>
            <p:blipFill rotWithShape="1">
              <a:blip r:embed="rId3">
                <a:alphaModFix/>
              </a:blip>
              <a:srcRect b="0" l="34313" r="33263" t="0"/>
              <a:stretch/>
            </p:blipFill>
            <p:spPr>
              <a:xfrm>
                <a:off x="7430464" y="3077457"/>
                <a:ext cx="1439626" cy="160719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6" name="Google Shape;136;p18"/>
              <p:cNvSpPr txBox="1"/>
              <p:nvPr/>
            </p:nvSpPr>
            <p:spPr>
              <a:xfrm>
                <a:off x="7320188" y="4620625"/>
                <a:ext cx="16602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-GB">
                    <a:latin typeface="Raleway"/>
                    <a:ea typeface="Raleway"/>
                    <a:cs typeface="Raleway"/>
                    <a:sym typeface="Raleway"/>
                  </a:rPr>
                  <a:t>script-workflow</a:t>
                </a:r>
                <a:endParaRPr i="1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sp>
            <p:nvSpPr>
              <p:cNvPr id="137" name="Google Shape;137;p18"/>
              <p:cNvSpPr txBox="1"/>
              <p:nvPr/>
            </p:nvSpPr>
            <p:spPr>
              <a:xfrm>
                <a:off x="7320188" y="3013225"/>
                <a:ext cx="16602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latin typeface="Raleway"/>
                    <a:ea typeface="Raleway"/>
                    <a:cs typeface="Raleway"/>
                    <a:sym typeface="Raleway"/>
                  </a:rPr>
                  <a:t>Meta document</a:t>
                </a:r>
                <a:endParaRPr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sp>
            <p:nvSpPr>
              <p:cNvPr id="138" name="Google Shape;138;p18"/>
              <p:cNvSpPr txBox="1"/>
              <p:nvPr/>
            </p:nvSpPr>
            <p:spPr>
              <a:xfrm>
                <a:off x="7692619" y="3535788"/>
                <a:ext cx="9150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Project history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sp>
            <p:nvSpPr>
              <p:cNvPr id="139" name="Google Shape;139;p18"/>
              <p:cNvSpPr txBox="1"/>
              <p:nvPr/>
            </p:nvSpPr>
            <p:spPr>
              <a:xfrm>
                <a:off x="7692794" y="3727138"/>
                <a:ext cx="9150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Next steps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sp>
            <p:nvSpPr>
              <p:cNvPr id="140" name="Google Shape;140;p18"/>
              <p:cNvSpPr txBox="1"/>
              <p:nvPr/>
            </p:nvSpPr>
            <p:spPr>
              <a:xfrm>
                <a:off x="7785475" y="3929763"/>
                <a:ext cx="7293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Resources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  <p:sp>
            <p:nvSpPr>
              <p:cNvPr id="141" name="Google Shape;141;p18"/>
              <p:cNvSpPr txBox="1"/>
              <p:nvPr/>
            </p:nvSpPr>
            <p:spPr>
              <a:xfrm>
                <a:off x="7692625" y="4078223"/>
                <a:ext cx="9150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latin typeface="Raleway"/>
                    <a:ea typeface="Raleway"/>
                    <a:cs typeface="Raleway"/>
                    <a:sym typeface="Raleway"/>
                  </a:rPr>
                  <a:t>Bugs</a:t>
                </a:r>
                <a:endParaRPr sz="800"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cxnSp>
          <p:nvCxnSpPr>
            <p:cNvPr id="142" name="Google Shape;142;p18"/>
            <p:cNvCxnSpPr/>
            <p:nvPr/>
          </p:nvCxnSpPr>
          <p:spPr>
            <a:xfrm rot="10800000">
              <a:off x="2720875" y="1258025"/>
              <a:ext cx="286200" cy="126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3" name="Google Shape;143;p18"/>
            <p:cNvCxnSpPr/>
            <p:nvPr/>
          </p:nvCxnSpPr>
          <p:spPr>
            <a:xfrm flipH="1">
              <a:off x="2074338" y="1919225"/>
              <a:ext cx="300" cy="315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144" name="Google Shape;144;p18"/>
            <p:cNvGrpSpPr/>
            <p:nvPr/>
          </p:nvGrpSpPr>
          <p:grpSpPr>
            <a:xfrm>
              <a:off x="3055925" y="2591300"/>
              <a:ext cx="813264" cy="1191450"/>
              <a:chOff x="3055925" y="2591300"/>
              <a:chExt cx="813264" cy="1191450"/>
            </a:xfrm>
          </p:grpSpPr>
          <p:pic>
            <p:nvPicPr>
              <p:cNvPr id="145" name="Google Shape;145;p18"/>
              <p:cNvPicPr preferRelativeResize="0"/>
              <p:nvPr/>
            </p:nvPicPr>
            <p:blipFill rotWithShape="1">
              <a:blip r:embed="rId3">
                <a:alphaModFix/>
              </a:blip>
              <a:srcRect b="0" l="34313" r="33263" t="0"/>
              <a:stretch/>
            </p:blipFill>
            <p:spPr>
              <a:xfrm>
                <a:off x="3360725" y="3048500"/>
                <a:ext cx="358468" cy="400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6" name="Google Shape;146;p18"/>
              <p:cNvPicPr preferRelativeResize="0"/>
              <p:nvPr/>
            </p:nvPicPr>
            <p:blipFill rotWithShape="1">
              <a:blip r:embed="rId3">
                <a:alphaModFix/>
              </a:blip>
              <a:srcRect b="0" l="34313" r="33263" t="0"/>
              <a:stretch/>
            </p:blipFill>
            <p:spPr>
              <a:xfrm>
                <a:off x="3055925" y="2591300"/>
                <a:ext cx="358468" cy="400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Diagram of a confusing collaborative project, where one person is working on multiple versions of a file, including creating a version with a new feature. Person 2 wants to test this new feature, person 3 wants to give feedback but not directly on the documents and everyone tries to create a &quot;meta-document&quot; that captures the project history, the next steps, resources, and bug. Person 4 wants to contribute to this bit!" id="147" name="Google Shape;147;p18" title="Confusing collaborative project"/>
              <p:cNvPicPr preferRelativeResize="0"/>
              <p:nvPr/>
            </p:nvPicPr>
            <p:blipFill rotWithShape="1">
              <a:blip r:embed="rId3">
                <a:alphaModFix/>
              </a:blip>
              <a:srcRect b="0" l="34313" r="33263" t="0"/>
              <a:stretch/>
            </p:blipFill>
            <p:spPr>
              <a:xfrm>
                <a:off x="3208325" y="2743700"/>
                <a:ext cx="358468" cy="4002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8" name="Google Shape;148;p18"/>
              <p:cNvSpPr txBox="1"/>
              <p:nvPr/>
            </p:nvSpPr>
            <p:spPr>
              <a:xfrm>
                <a:off x="3414389" y="3382550"/>
                <a:ext cx="4548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-GB">
                    <a:latin typeface="Raleway"/>
                    <a:ea typeface="Raleway"/>
                    <a:cs typeface="Raleway"/>
                    <a:sym typeface="Raleway"/>
                  </a:rPr>
                  <a:t>?</a:t>
                </a:r>
                <a:endParaRPr>
                  <a:latin typeface="Raleway"/>
                  <a:ea typeface="Raleway"/>
                  <a:cs typeface="Raleway"/>
                  <a:sym typeface="Raleway"/>
                </a:endParaRPr>
              </a:p>
            </p:txBody>
          </p:sp>
        </p:grpSp>
        <p:sp>
          <p:nvSpPr>
            <p:cNvPr id="149" name="Google Shape;149;p18"/>
            <p:cNvSpPr/>
            <p:nvPr/>
          </p:nvSpPr>
          <p:spPr>
            <a:xfrm>
              <a:off x="2694675" y="89250"/>
              <a:ext cx="1660190" cy="883272"/>
            </a:xfrm>
            <a:custGeom>
              <a:rect b="b" l="l" r="r" t="t"/>
              <a:pathLst>
                <a:path extrusionOk="0" h="38270" w="80778">
                  <a:moveTo>
                    <a:pt x="0" y="38270"/>
                  </a:moveTo>
                  <a:cubicBezTo>
                    <a:pt x="2975" y="32022"/>
                    <a:pt x="4388" y="5022"/>
                    <a:pt x="17851" y="782"/>
                  </a:cubicBezTo>
                  <a:cubicBezTo>
                    <a:pt x="31314" y="-3458"/>
                    <a:pt x="70290" y="10823"/>
                    <a:pt x="80778" y="1283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sp>
        <p:pic>
          <p:nvPicPr>
            <p:cNvPr id="150" name="Google Shape;150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99938" y="228623"/>
              <a:ext cx="506550" cy="5065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18"/>
            <p:cNvSpPr txBox="1"/>
            <p:nvPr/>
          </p:nvSpPr>
          <p:spPr>
            <a:xfrm>
              <a:off x="4114488" y="624938"/>
              <a:ext cx="915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Raleway"/>
                  <a:ea typeface="Raleway"/>
                  <a:cs typeface="Raleway"/>
                  <a:sym typeface="Raleway"/>
                </a:rPr>
                <a:t>Person 3</a:t>
              </a:r>
              <a:endParaRPr b="1"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52" name="Google Shape;152;p18"/>
            <p:cNvSpPr txBox="1"/>
            <p:nvPr/>
          </p:nvSpPr>
          <p:spPr>
            <a:xfrm>
              <a:off x="3980200" y="888850"/>
              <a:ext cx="17100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Raleway"/>
                  <a:ea typeface="Raleway"/>
                  <a:cs typeface="Raleway"/>
                  <a:sym typeface="Raleway"/>
                </a:rPr>
                <a:t>Suggests a change but doesn’t edit the files</a:t>
              </a:r>
              <a:endParaRPr sz="1000"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153" name="Google Shape;153;p18"/>
            <p:cNvGrpSpPr/>
            <p:nvPr/>
          </p:nvGrpSpPr>
          <p:grpSpPr>
            <a:xfrm>
              <a:off x="3696439" y="2018550"/>
              <a:ext cx="1882723" cy="1988788"/>
              <a:chOff x="3696439" y="2018550"/>
              <a:chExt cx="1882723" cy="1988788"/>
            </a:xfrm>
          </p:grpSpPr>
          <p:pic>
            <p:nvPicPr>
              <p:cNvPr id="154" name="Google Shape;154;p18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600250" y="2886598"/>
                <a:ext cx="506550" cy="50655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55" name="Google Shape;155;p18"/>
              <p:cNvGrpSpPr/>
              <p:nvPr/>
            </p:nvGrpSpPr>
            <p:grpSpPr>
              <a:xfrm>
                <a:off x="3696439" y="2018550"/>
                <a:ext cx="1882723" cy="1988788"/>
                <a:chOff x="3696439" y="2018550"/>
                <a:chExt cx="1882723" cy="1988788"/>
              </a:xfrm>
            </p:grpSpPr>
            <p:sp>
              <p:nvSpPr>
                <p:cNvPr id="156" name="Google Shape;156;p18"/>
                <p:cNvSpPr txBox="1"/>
                <p:nvPr/>
              </p:nvSpPr>
              <p:spPr>
                <a:xfrm>
                  <a:off x="4416813" y="3265775"/>
                  <a:ext cx="915000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-GB">
                      <a:latin typeface="Raleway"/>
                      <a:ea typeface="Raleway"/>
                      <a:cs typeface="Raleway"/>
                      <a:sym typeface="Raleway"/>
                    </a:rPr>
                    <a:t>Person 2</a:t>
                  </a:r>
                  <a:endParaRPr b="1"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pic>
              <p:nvPicPr>
                <p:cNvPr id="157" name="Google Shape;157;p18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34313" r="33263" t="0"/>
                <a:stretch/>
              </p:blipFill>
              <p:spPr>
                <a:xfrm>
                  <a:off x="4505837" y="201855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58" name="Google Shape;158;p18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34313" r="33263" t="0"/>
                <a:stretch/>
              </p:blipFill>
              <p:spPr>
                <a:xfrm>
                  <a:off x="4658237" y="2170950"/>
                  <a:ext cx="358468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159" name="Google Shape;159;p18"/>
                <p:cNvCxnSpPr/>
                <p:nvPr/>
              </p:nvCxnSpPr>
              <p:spPr>
                <a:xfrm flipH="1" rot="10800000">
                  <a:off x="3696439" y="2588325"/>
                  <a:ext cx="844500" cy="2520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triangle"/>
                  <a:tailEnd len="med" w="med" type="triangle"/>
                </a:ln>
              </p:spPr>
            </p:cxnSp>
            <p:sp>
              <p:nvSpPr>
                <p:cNvPr id="160" name="Google Shape;160;p18"/>
                <p:cNvSpPr txBox="1"/>
                <p:nvPr/>
              </p:nvSpPr>
              <p:spPr>
                <a:xfrm>
                  <a:off x="4721002" y="2523425"/>
                  <a:ext cx="454800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i="1" lang="en-GB">
                      <a:latin typeface="Raleway"/>
                      <a:ea typeface="Raleway"/>
                      <a:cs typeface="Raleway"/>
                      <a:sym typeface="Raleway"/>
                    </a:rPr>
                    <a:t>?</a:t>
                  </a:r>
                  <a:endParaRPr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  <p:sp>
              <p:nvSpPr>
                <p:cNvPr id="161" name="Google Shape;161;p18"/>
                <p:cNvSpPr txBox="1"/>
                <p:nvPr/>
              </p:nvSpPr>
              <p:spPr>
                <a:xfrm>
                  <a:off x="4169463" y="3514738"/>
                  <a:ext cx="1409700" cy="49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GB" sz="1000">
                      <a:latin typeface="Raleway"/>
                      <a:ea typeface="Raleway"/>
                      <a:cs typeface="Raleway"/>
                      <a:sym typeface="Raleway"/>
                    </a:rPr>
                    <a:t>Helps with testing new feature</a:t>
                  </a:r>
                  <a:endParaRPr sz="1000">
                    <a:latin typeface="Raleway"/>
                    <a:ea typeface="Raleway"/>
                    <a:cs typeface="Raleway"/>
                    <a:sym typeface="Raleway"/>
                  </a:endParaRPr>
                </a:p>
              </p:txBody>
            </p:sp>
          </p:grpSp>
        </p:grpSp>
        <p:pic>
          <p:nvPicPr>
            <p:cNvPr id="162" name="Google Shape;162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276000" y="2258088"/>
              <a:ext cx="619200" cy="619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3" name="Google Shape;163;p18"/>
            <p:cNvSpPr txBox="1"/>
            <p:nvPr/>
          </p:nvSpPr>
          <p:spPr>
            <a:xfrm>
              <a:off x="8128100" y="2743688"/>
              <a:ext cx="915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latin typeface="Raleway"/>
                  <a:ea typeface="Raleway"/>
                  <a:cs typeface="Raleway"/>
                  <a:sym typeface="Raleway"/>
                </a:rPr>
                <a:t>Person 4</a:t>
              </a:r>
              <a:endParaRPr b="1">
                <a:latin typeface="Raleway"/>
                <a:ea typeface="Raleway"/>
                <a:cs typeface="Raleway"/>
                <a:sym typeface="Raleway"/>
              </a:endParaRPr>
            </a:p>
          </p:txBody>
        </p:sp>
        <p:cxnSp>
          <p:nvCxnSpPr>
            <p:cNvPr id="164" name="Google Shape;164;p18"/>
            <p:cNvCxnSpPr>
              <a:stCxn id="163" idx="1"/>
            </p:cNvCxnSpPr>
            <p:nvPr/>
          </p:nvCxnSpPr>
          <p:spPr>
            <a:xfrm rot="10800000">
              <a:off x="7490300" y="2665988"/>
              <a:ext cx="637800" cy="277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pic>
        <p:nvPicPr>
          <p:cNvPr id="165" name="Google Shape;16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175" y="4259650"/>
            <a:ext cx="619200" cy="6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collaborate?</a:t>
            </a:r>
            <a:endParaRPr/>
          </a:p>
        </p:txBody>
      </p:sp>
      <p:sp>
        <p:nvSpPr>
          <p:cNvPr id="171" name="Google Shape;171;p19"/>
          <p:cNvSpPr/>
          <p:nvPr/>
        </p:nvSpPr>
        <p:spPr>
          <a:xfrm>
            <a:off x="4876800" y="1865300"/>
            <a:ext cx="3554400" cy="2920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/>
          <p:nvPr/>
        </p:nvSpPr>
        <p:spPr>
          <a:xfrm>
            <a:off x="754750" y="1865300"/>
            <a:ext cx="3554400" cy="2920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2B7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9"/>
          <p:cNvSpPr txBox="1"/>
          <p:nvPr/>
        </p:nvSpPr>
        <p:spPr>
          <a:xfrm>
            <a:off x="958050" y="2074975"/>
            <a:ext cx="2127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If you have access</a:t>
            </a: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 sz="1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5149050" y="2074975"/>
            <a:ext cx="258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If you don’t have</a:t>
            </a: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 access</a:t>
            </a:r>
            <a:endParaRPr b="1" sz="1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958050" y="2523275"/>
            <a:ext cx="3232800" cy="20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The only person that, by default, can make changes to a personal repository is the person that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created it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The repo owner can add collaborators, who can contribute directly by committing to main, or by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creating a branch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 and submitting a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pull request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19"/>
          <p:cNvSpPr txBox="1"/>
          <p:nvPr/>
        </p:nvSpPr>
        <p:spPr>
          <a:xfrm>
            <a:off x="5080200" y="2523275"/>
            <a:ext cx="3232800" cy="20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If you have not been added as a collaborator, you can make a copy of the repo, called a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fork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, into you own account.</a:t>
            </a:r>
            <a:endParaRPr>
              <a:solidFill>
                <a:schemeClr val="accen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You can then suggest the changes to the original (upstream) repo through a </a:t>
            </a:r>
            <a:r>
              <a:rPr b="1"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pull request</a:t>
            </a:r>
            <a:r>
              <a:rPr lang="en-GB">
                <a:solidFill>
                  <a:schemeClr val="accent1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Google Shape;177;p19"/>
          <p:cNvSpPr txBox="1"/>
          <p:nvPr/>
        </p:nvSpPr>
        <p:spPr>
          <a:xfrm>
            <a:off x="3774300" y="3871475"/>
            <a:ext cx="569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>
                <a:latin typeface="Lato"/>
                <a:ea typeface="Lato"/>
                <a:cs typeface="Lato"/>
                <a:sym typeface="Lato"/>
              </a:rPr>
              <a:t>🌟</a:t>
            </a:r>
            <a:endParaRPr sz="3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Collaboration mechanisms on GitHub</a:t>
            </a:r>
            <a:endParaRPr/>
          </a:p>
        </p:txBody>
      </p:sp>
      <p:sp>
        <p:nvSpPr>
          <p:cNvPr id="183" name="Google Shape;183;p20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Image credit: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coding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by putrakali735 from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Noun Project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 shared under a </a:t>
            </a:r>
            <a:r>
              <a:rPr lang="en-GB" sz="1200" u="sng">
                <a:solidFill>
                  <a:srgbClr val="1C3678"/>
                </a:solidFill>
                <a:latin typeface="Lato Light"/>
                <a:ea typeface="Lato Light"/>
                <a:cs typeface="Lato Light"/>
                <a:sym typeface="Lato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CC-BY 3.0 licence</a:t>
            </a:r>
            <a:r>
              <a:rPr lang="en-GB" sz="1200"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2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84" name="Google Shape;184;p20"/>
          <p:cNvSpPr txBox="1"/>
          <p:nvPr/>
        </p:nvSpPr>
        <p:spPr>
          <a:xfrm>
            <a:off x="818650" y="2571750"/>
            <a:ext cx="5130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No need to type along - just watch</a:t>
            </a:r>
            <a:r>
              <a:rPr lang="en-GB" sz="2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👀</a:t>
            </a:r>
            <a:endParaRPr sz="24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85" name="Google Shape;18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67250" y="2362375"/>
            <a:ext cx="2459001" cy="245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latin typeface="Courier New"/>
                <a:ea typeface="Courier New"/>
                <a:cs typeface="Courier New"/>
                <a:sym typeface="Courier New"/>
              </a:rPr>
              <a:t>fork</a:t>
            </a:r>
            <a:r>
              <a:rPr lang="en-GB"/>
              <a:t> vs. </a:t>
            </a:r>
            <a:r>
              <a:rPr lang="en-GB" sz="3800">
                <a:latin typeface="Courier New"/>
                <a:ea typeface="Courier New"/>
                <a:cs typeface="Courier New"/>
                <a:sym typeface="Courier New"/>
              </a:rPr>
              <a:t>branch</a:t>
            </a:r>
            <a:endParaRPr sz="38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